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9" r:id="rId2"/>
    <p:sldId id="282" r:id="rId3"/>
    <p:sldId id="292" r:id="rId4"/>
    <p:sldId id="270" r:id="rId5"/>
    <p:sldId id="275" r:id="rId6"/>
    <p:sldId id="290" r:id="rId7"/>
    <p:sldId id="277" r:id="rId8"/>
    <p:sldId id="307" r:id="rId9"/>
    <p:sldId id="301" r:id="rId10"/>
    <p:sldId id="278" r:id="rId11"/>
    <p:sldId id="313" r:id="rId12"/>
    <p:sldId id="314" r:id="rId13"/>
    <p:sldId id="268" r:id="rId14"/>
    <p:sldId id="291" r:id="rId15"/>
    <p:sldId id="295" r:id="rId16"/>
    <p:sldId id="294" r:id="rId17"/>
    <p:sldId id="296" r:id="rId18"/>
    <p:sldId id="304" r:id="rId19"/>
    <p:sldId id="303" r:id="rId20"/>
    <p:sldId id="302" r:id="rId21"/>
    <p:sldId id="308" r:id="rId22"/>
    <p:sldId id="309" r:id="rId23"/>
    <p:sldId id="311" r:id="rId24"/>
    <p:sldId id="312" r:id="rId25"/>
    <p:sldId id="300" r:id="rId26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66A49-6ABC-4ADA-8CAB-159280CDE7DB}" type="datetimeFigureOut">
              <a:rPr lang="fr-FR" smtClean="0"/>
              <a:pPr/>
              <a:t>14/03/2022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B5F41-94E9-41D7-9345-D7F26446A4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05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5589" tIns="47794" rIns="95589" bIns="4779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5589" tIns="47794" rIns="95589" bIns="47794" rtlCol="0"/>
          <a:lstStyle>
            <a:lvl1pPr algn="r">
              <a:defRPr sz="1300"/>
            </a:lvl1pPr>
          </a:lstStyle>
          <a:p>
            <a:fld id="{58F16E10-8415-494D-A1F1-5408A46D0048}" type="datetimeFigureOut">
              <a:rPr lang="fr-FR" smtClean="0"/>
              <a:pPr/>
              <a:t>14/03/2022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89" tIns="47794" rIns="95589" bIns="4779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5589" tIns="47794" rIns="95589" bIns="4779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5589" tIns="47794" rIns="95589" bIns="4779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5589" tIns="47794" rIns="95589" bIns="47794" rtlCol="0" anchor="b"/>
          <a:lstStyle>
            <a:lvl1pPr algn="r">
              <a:defRPr sz="1300"/>
            </a:lvl1pPr>
          </a:lstStyle>
          <a:p>
            <a:fld id="{84472F20-43BD-4B90-96EB-1D25A93DD4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94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72F20-43BD-4B90-96EB-1D25A93DD42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20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72F20-43BD-4B90-96EB-1D25A93DD42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57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72F20-43BD-4B90-96EB-1D25A93DD420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57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1FE3-1D03-4671-8D28-BD995E3F14CE}" type="datetime11">
              <a:rPr lang="fr-FR" smtClean="0"/>
              <a:pPr/>
              <a:t>17:32:52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B86C-6BFD-4EBE-8C0D-485029AE44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6FC3-0515-4410-B7F5-25AC84B8F6AE}" type="datetime11">
              <a:rPr lang="fr-FR" smtClean="0"/>
              <a:pPr/>
              <a:t>17:32:52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B86C-6BFD-4EBE-8C0D-485029AE44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75CD-EB79-472F-989D-B686FC0651FD}" type="datetime11">
              <a:rPr lang="fr-FR" smtClean="0"/>
              <a:pPr/>
              <a:t>17:32:52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B86C-6BFD-4EBE-8C0D-485029AE44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CEC62-E6F5-4E24-8BE2-322AE3A536EC}" type="datetime11">
              <a:rPr lang="fr-FR" smtClean="0"/>
              <a:pPr/>
              <a:t>17:32:52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B86C-6BFD-4EBE-8C0D-485029AE44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1B68-2F28-41BD-8366-BAA9AF847CCF}" type="datetime11">
              <a:rPr lang="fr-FR" smtClean="0"/>
              <a:pPr/>
              <a:t>17:32:52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B86C-6BFD-4EBE-8C0D-485029AE44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CC6B-1706-4E41-A7BB-B3C32BF1C3CE}" type="datetime11">
              <a:rPr lang="fr-FR" smtClean="0"/>
              <a:pPr/>
              <a:t>17:32:52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B86C-6BFD-4EBE-8C0D-485029AE44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88AC9-67F8-4188-AB6A-0ADD51714EF5}" type="datetime11">
              <a:rPr lang="fr-FR" smtClean="0"/>
              <a:pPr/>
              <a:t>17:32:52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B86C-6BFD-4EBE-8C0D-485029AE44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53D9-95F2-4B00-BB20-17AE19DC19B3}" type="datetime11">
              <a:rPr lang="fr-FR" smtClean="0"/>
              <a:pPr/>
              <a:t>17:32:52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B86C-6BFD-4EBE-8C0D-485029AE44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69A6-76BB-4E65-839E-1B1960CF0A0A}" type="datetime11">
              <a:rPr lang="fr-FR" smtClean="0"/>
              <a:pPr/>
              <a:t>17:32:52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B86C-6BFD-4EBE-8C0D-485029AE44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8369-0A5B-4DDC-8D65-48EBE7103BEC}" type="datetime11">
              <a:rPr lang="fr-FR" smtClean="0"/>
              <a:pPr/>
              <a:t>17:32:52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B86C-6BFD-4EBE-8C0D-485029AE44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E027-81B9-4F94-9637-A99328FF09CC}" type="datetime11">
              <a:rPr lang="fr-FR" smtClean="0"/>
              <a:pPr/>
              <a:t>17:32:52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B86C-6BFD-4EBE-8C0D-485029AE44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208FD-4AA5-454D-BA61-35143C17D027}" type="datetime11">
              <a:rPr lang="fr-FR" smtClean="0"/>
              <a:pPr/>
              <a:t>17:32:52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B86C-6BFD-4EBE-8C0D-485029AE44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IMAGES PIERRES VIVES\IMAGES RETENUES\_TN329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526"/>
            <a:ext cx="4752528" cy="6476044"/>
          </a:xfrm>
          <a:prstGeom prst="rect">
            <a:avLst/>
          </a:prstGeom>
          <a:noFill/>
        </p:spPr>
      </p:pic>
      <p:pic>
        <p:nvPicPr>
          <p:cNvPr id="1026" name="Picture 2" descr="C:\Users\pdesne\Desktop\z! A Classer\LPV Logo et cit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047628" cy="366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73EB86C-6BFD-4EBE-8C0D-485029AE445B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2975" y="1124744"/>
            <a:ext cx="3696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Lycée </a:t>
            </a:r>
          </a:p>
          <a:p>
            <a:r>
              <a:rPr lang="fr-FR" sz="3600" dirty="0" smtClean="0"/>
              <a:t>Les Pierres Vives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340855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_TN32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9148"/>
            <a:ext cx="4752528" cy="6158093"/>
          </a:xfr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73EB86C-6BFD-4EBE-8C0D-485029AE445B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292080" y="692696"/>
            <a:ext cx="356388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u="sng" dirty="0" smtClean="0">
                <a:solidFill>
                  <a:srgbClr val="0070C0"/>
                </a:solidFill>
              </a:rPr>
              <a:t>Le pôle « sciences et technologie » :</a:t>
            </a:r>
          </a:p>
          <a:p>
            <a:endParaRPr lang="fr-FR" sz="1000" u="sng" dirty="0" smtClean="0"/>
          </a:p>
          <a:p>
            <a:pPr marL="571500" indent="-571500">
              <a:buFont typeface="Wingdings" pitchFamily="2" charset="2"/>
              <a:buChar char="Ø"/>
            </a:pPr>
            <a:r>
              <a:rPr lang="fr-FR" sz="2800" dirty="0" smtClean="0"/>
              <a:t>Physique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2800" dirty="0" smtClean="0"/>
              <a:t>Chimie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2800" dirty="0" smtClean="0"/>
              <a:t>SVT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2800" dirty="0" smtClean="0"/>
              <a:t>SI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2800" dirty="0" smtClean="0"/>
              <a:t>STI2D - EE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2800" dirty="0" smtClean="0"/>
              <a:t>STI2D - SIN</a:t>
            </a:r>
            <a:endParaRPr lang="fr-F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8128" y="2204864"/>
            <a:ext cx="5832648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95536" y="188640"/>
            <a:ext cx="82809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0070C0"/>
                </a:solidFill>
              </a:rPr>
              <a:t>La filière technologique STI2D</a:t>
            </a:r>
          </a:p>
          <a:p>
            <a:pPr algn="ctr"/>
            <a:r>
              <a:rPr lang="fr-FR" sz="2800" b="1" u="sng" dirty="0" smtClean="0">
                <a:solidFill>
                  <a:srgbClr val="0070C0"/>
                </a:solidFill>
              </a:rPr>
              <a:t> en classe de 1ère et de Terminale : </a:t>
            </a:r>
          </a:p>
          <a:p>
            <a:pPr marL="342900" indent="-342900">
              <a:buFont typeface="+mj-lt"/>
              <a:buAutoNum type="arabicPeriod"/>
            </a:pPr>
            <a:endParaRPr lang="fr-FR" sz="2000" dirty="0" smtClean="0"/>
          </a:p>
          <a:p>
            <a:pPr marL="342900" indent="-342900">
              <a:buFont typeface="+mj-lt"/>
              <a:buAutoNum type="arabicPeriod"/>
            </a:pPr>
            <a:endParaRPr lang="fr-FR" sz="2000" dirty="0" smtClean="0"/>
          </a:p>
          <a:p>
            <a:pPr lvl="1"/>
            <a:r>
              <a:rPr lang="fr-FR" sz="2000" dirty="0" smtClean="0"/>
              <a:t>En France, il existe 8 séries (</a:t>
            </a:r>
            <a:r>
              <a:rPr lang="fr-FR" sz="2000" dirty="0" err="1" smtClean="0"/>
              <a:t>BACs</a:t>
            </a:r>
            <a:r>
              <a:rPr lang="fr-FR" sz="2000" dirty="0" smtClean="0"/>
              <a:t>) technologiques :</a:t>
            </a:r>
          </a:p>
          <a:p>
            <a:pPr lvl="1"/>
            <a:endParaRPr lang="fr-FR" sz="2000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400" dirty="0" smtClean="0"/>
              <a:t>STI2D : Sciences et Technologies</a:t>
            </a:r>
          </a:p>
          <a:p>
            <a:pPr lvl="1"/>
            <a:r>
              <a:rPr lang="fr-FR" sz="2400" dirty="0" smtClean="0"/>
              <a:t> de l’Industrie et du Développement Durable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fr-FR" sz="2400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dirty="0" smtClean="0"/>
              <a:t>STMG </a:t>
            </a:r>
            <a:r>
              <a:rPr lang="fr-FR" sz="1600" dirty="0"/>
              <a:t>: Sciences et Technologies </a:t>
            </a:r>
            <a:r>
              <a:rPr lang="fr-FR" sz="1600" dirty="0" smtClean="0"/>
              <a:t>du Management et de la Gestion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dirty="0"/>
              <a:t>STD2A : Sciences et Technologies </a:t>
            </a:r>
            <a:r>
              <a:rPr lang="fr-FR" sz="1600" dirty="0" smtClean="0"/>
              <a:t>du Design et des Arts Appliqués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dirty="0"/>
              <a:t>STD2S : Sciences et Technologies de </a:t>
            </a:r>
            <a:r>
              <a:rPr lang="fr-FR" sz="1600" dirty="0" smtClean="0"/>
              <a:t>la Santé et du Social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dirty="0"/>
              <a:t>STL : Sciences et Technologies de </a:t>
            </a:r>
            <a:r>
              <a:rPr lang="fr-FR" sz="1600" dirty="0" smtClean="0"/>
              <a:t>Laboratoire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dirty="0"/>
              <a:t>S2TMD : Sciences et Technologies </a:t>
            </a:r>
            <a:r>
              <a:rPr lang="fr-FR" sz="1600" dirty="0" smtClean="0"/>
              <a:t>du Théâtre, de la Musique et de la Danse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dirty="0"/>
              <a:t>STHR : Sciences et Technologies de </a:t>
            </a:r>
            <a:r>
              <a:rPr lang="fr-FR" sz="1600" dirty="0" smtClean="0"/>
              <a:t>l’Hôtellerie et de la Restauration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dirty="0"/>
              <a:t>STAV : Sciences et Technologies de </a:t>
            </a:r>
            <a:r>
              <a:rPr lang="fr-FR" sz="1600" dirty="0" smtClean="0"/>
              <a:t>l’Agronomie et du Vivant (en lycée agricole)</a:t>
            </a:r>
          </a:p>
          <a:p>
            <a:endParaRPr lang="fr-FR" dirty="0"/>
          </a:p>
          <a:p>
            <a:endParaRPr lang="fr-FR" dirty="0" smtClean="0"/>
          </a:p>
          <a:p>
            <a:pPr marL="285750" indent="-285750">
              <a:buFont typeface="Wingdings" pitchFamily="2" charset="2"/>
              <a:buChar char="§"/>
            </a:pP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B86C-6BFD-4EBE-8C0D-485029AE445B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5989350"/>
            <a:ext cx="30922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Secteur industriel, des hautes technologies, du développement durable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90" y="1955969"/>
            <a:ext cx="2189803" cy="212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ulle ronde 6"/>
          <p:cNvSpPr/>
          <p:nvPr/>
        </p:nvSpPr>
        <p:spPr>
          <a:xfrm>
            <a:off x="6588224" y="1196752"/>
            <a:ext cx="1080120" cy="936104"/>
          </a:xfrm>
          <a:prstGeom prst="wedgeEllipseCallout">
            <a:avLst>
              <a:gd name="adj1" fmla="val -59776"/>
              <a:gd name="adj2" fmla="val 5566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599616" y="134163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Au lycée LPV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4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B86C-6BFD-4EBE-8C0D-485029AE445B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260648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La filière STI2D, c’est une pédagogie différente avec :</a:t>
            </a:r>
          </a:p>
          <a:p>
            <a:endParaRPr lang="fr-FR" dirty="0"/>
          </a:p>
          <a:p>
            <a:r>
              <a:rPr lang="fr-FR" dirty="0"/>
              <a:t>	Des enseignements orientés vers la pédagogie de projet qui stimulent la créativité et ce jusqu’à la réalisation de </a:t>
            </a:r>
            <a:r>
              <a:rPr lang="fr-FR" dirty="0" smtClean="0"/>
              <a:t>prototypes ;</a:t>
            </a:r>
          </a:p>
          <a:p>
            <a:endParaRPr lang="fr-FR" dirty="0"/>
          </a:p>
          <a:p>
            <a:r>
              <a:rPr lang="fr-FR" dirty="0"/>
              <a:t>	Des cours en effectif restreint </a:t>
            </a:r>
            <a:r>
              <a:rPr lang="fr-FR" dirty="0" smtClean="0"/>
              <a:t>pour </a:t>
            </a:r>
            <a:r>
              <a:rPr lang="fr-FR" dirty="0"/>
              <a:t>un meilleur encadrement… ou en </a:t>
            </a:r>
            <a:r>
              <a:rPr lang="fr-FR" dirty="0" err="1"/>
              <a:t>coanimation</a:t>
            </a:r>
            <a:r>
              <a:rPr lang="fr-FR" dirty="0"/>
              <a:t> (2 professeurs prennent en charge la classe) pour exploiter pleinement les compétences des 2 enseignants et </a:t>
            </a:r>
            <a:r>
              <a:rPr lang="fr-FR" dirty="0" smtClean="0"/>
              <a:t>«décloisonner» </a:t>
            </a:r>
            <a:r>
              <a:rPr lang="fr-FR" dirty="0"/>
              <a:t>les apprentissages (dont l’enseignement </a:t>
            </a:r>
            <a:r>
              <a:rPr lang="fr-FR" dirty="0" smtClean="0"/>
              <a:t>d’ETLV </a:t>
            </a:r>
            <a:r>
              <a:rPr lang="fr-FR" dirty="0"/>
              <a:t>qui cible </a:t>
            </a:r>
            <a:r>
              <a:rPr lang="fr-FR" dirty="0" smtClean="0"/>
              <a:t>l’anglais technique </a:t>
            </a:r>
            <a:r>
              <a:rPr lang="fr-FR" dirty="0"/>
              <a:t>de communication</a:t>
            </a:r>
            <a:r>
              <a:rPr lang="fr-FR" dirty="0" smtClean="0"/>
              <a:t>) ;</a:t>
            </a:r>
          </a:p>
          <a:p>
            <a:endParaRPr lang="fr-FR" dirty="0"/>
          </a:p>
          <a:p>
            <a:r>
              <a:rPr lang="fr-FR" dirty="0"/>
              <a:t>	Des laboratoires équipés de supports </a:t>
            </a:r>
            <a:r>
              <a:rPr lang="fr-FR" dirty="0" smtClean="0"/>
              <a:t>pédagogiques</a:t>
            </a:r>
          </a:p>
          <a:p>
            <a:r>
              <a:rPr lang="fr-FR" dirty="0" smtClean="0"/>
              <a:t>contemporains : </a:t>
            </a:r>
            <a:r>
              <a:rPr lang="fr-FR" dirty="0" err="1" smtClean="0"/>
              <a:t>drônes</a:t>
            </a:r>
            <a:r>
              <a:rPr lang="fr-FR" dirty="0"/>
              <a:t>, voitures télécommandées, vélo </a:t>
            </a:r>
            <a:r>
              <a:rPr lang="fr-FR" dirty="0" smtClean="0"/>
              <a:t>et</a:t>
            </a:r>
          </a:p>
          <a:p>
            <a:r>
              <a:rPr lang="fr-FR" dirty="0" smtClean="0"/>
              <a:t>scooter </a:t>
            </a:r>
            <a:r>
              <a:rPr lang="fr-FR" dirty="0"/>
              <a:t>électriques</a:t>
            </a:r>
            <a:r>
              <a:rPr lang="fr-FR" dirty="0" smtClean="0"/>
              <a:t>, imprimante 3D, </a:t>
            </a:r>
            <a:r>
              <a:rPr lang="fr-FR" dirty="0"/>
              <a:t>console de jeux</a:t>
            </a:r>
            <a:r>
              <a:rPr lang="fr-FR" dirty="0" smtClean="0"/>
              <a:t>,</a:t>
            </a:r>
          </a:p>
          <a:p>
            <a:r>
              <a:rPr lang="fr-FR" dirty="0" smtClean="0"/>
              <a:t>installation </a:t>
            </a:r>
            <a:r>
              <a:rPr lang="fr-FR" dirty="0"/>
              <a:t>de panneaux solaires et </a:t>
            </a:r>
            <a:r>
              <a:rPr lang="fr-FR" dirty="0" smtClean="0"/>
              <a:t>éolienne sur</a:t>
            </a:r>
          </a:p>
          <a:p>
            <a:r>
              <a:rPr lang="fr-FR" dirty="0" smtClean="0"/>
              <a:t>une </a:t>
            </a:r>
            <a:r>
              <a:rPr lang="fr-FR" dirty="0"/>
              <a:t>plateforme dédiée au milieu des </a:t>
            </a:r>
            <a:r>
              <a:rPr lang="fr-FR" dirty="0" smtClean="0"/>
              <a:t>jardins…</a:t>
            </a:r>
          </a:p>
          <a:p>
            <a:endParaRPr lang="fr-FR" dirty="0" smtClean="0"/>
          </a:p>
          <a:p>
            <a:r>
              <a:rPr lang="fr-FR" u="sng" dirty="0" smtClean="0"/>
              <a:t>La </a:t>
            </a:r>
            <a:r>
              <a:rPr lang="fr-FR" u="sng" dirty="0"/>
              <a:t>filière STI2D, c’est </a:t>
            </a:r>
            <a:r>
              <a:rPr lang="fr-FR" u="sng" dirty="0" smtClean="0"/>
              <a:t>la possibilité de poursuivre ses études en fonction de ses capacités et </a:t>
            </a:r>
            <a:r>
              <a:rPr lang="fr-FR" b="1" u="sng" dirty="0" smtClean="0"/>
              <a:t>jusqu’au plus hauts niveaux</a:t>
            </a:r>
            <a:r>
              <a:rPr lang="fr-FR" u="sng" dirty="0" smtClean="0"/>
              <a:t> :</a:t>
            </a:r>
          </a:p>
          <a:p>
            <a:r>
              <a:rPr lang="fr-FR" dirty="0"/>
              <a:t>	</a:t>
            </a:r>
            <a:r>
              <a:rPr lang="fr-FR" dirty="0" smtClean="0"/>
              <a:t>Classes préparatoires aux grandes écoles d’ingénieurs (BAC + 5, places réservées pour les bacheliers STI2D), </a:t>
            </a:r>
          </a:p>
          <a:p>
            <a:r>
              <a:rPr lang="fr-FR" dirty="0"/>
              <a:t>	</a:t>
            </a:r>
            <a:r>
              <a:rPr lang="fr-FR" dirty="0" err="1" smtClean="0"/>
              <a:t>Bachelors</a:t>
            </a:r>
            <a:r>
              <a:rPr lang="fr-FR" dirty="0" smtClean="0"/>
              <a:t> </a:t>
            </a:r>
            <a:r>
              <a:rPr lang="fr-FR" dirty="0"/>
              <a:t>universitaires de </a:t>
            </a:r>
            <a:r>
              <a:rPr lang="fr-FR" dirty="0" smtClean="0"/>
              <a:t>technologies </a:t>
            </a:r>
            <a:r>
              <a:rPr lang="fr-FR" dirty="0"/>
              <a:t>(BAC + </a:t>
            </a:r>
            <a:r>
              <a:rPr lang="fr-FR" dirty="0" smtClean="0"/>
              <a:t>3),  </a:t>
            </a:r>
          </a:p>
          <a:p>
            <a:r>
              <a:rPr lang="fr-FR" dirty="0"/>
              <a:t>	</a:t>
            </a:r>
            <a:r>
              <a:rPr lang="fr-FR" dirty="0" smtClean="0"/>
              <a:t>Brevets </a:t>
            </a:r>
            <a:r>
              <a:rPr lang="fr-FR" dirty="0"/>
              <a:t>de techniciens </a:t>
            </a:r>
            <a:r>
              <a:rPr lang="fr-FR" dirty="0" smtClean="0"/>
              <a:t>supérieurs </a:t>
            </a:r>
            <a:r>
              <a:rPr lang="fr-FR" dirty="0"/>
              <a:t>(BAC + </a:t>
            </a:r>
            <a:r>
              <a:rPr lang="fr-FR" dirty="0" smtClean="0"/>
              <a:t>2), …</a:t>
            </a:r>
            <a:endParaRPr lang="fr-F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2896"/>
            <a:ext cx="2304256" cy="219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323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_TN332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5256584" cy="6492924"/>
          </a:xfrm>
        </p:spPr>
      </p:pic>
      <p:sp>
        <p:nvSpPr>
          <p:cNvPr id="3" name="ZoneTexte 2"/>
          <p:cNvSpPr txBox="1"/>
          <p:nvPr/>
        </p:nvSpPr>
        <p:spPr>
          <a:xfrm>
            <a:off x="6512226" y="1844824"/>
            <a:ext cx="166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20% des élèves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462233" y="11967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</a:t>
            </a:r>
            <a:r>
              <a:rPr lang="fr-FR" b="1" dirty="0" smtClean="0"/>
              <a:t>ne chorale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405764" y="2606994"/>
            <a:ext cx="212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Un orchestre </a:t>
            </a:r>
          </a:p>
          <a:p>
            <a:r>
              <a:rPr lang="fr-FR" b="1" dirty="0" smtClean="0"/>
              <a:t> 100 musiciens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086296" y="3972875"/>
            <a:ext cx="287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</a:t>
            </a:r>
            <a:r>
              <a:rPr lang="fr-FR" b="1" dirty="0" smtClean="0"/>
              <a:t> ou 4 concerts dans l’année</a:t>
            </a:r>
            <a:endParaRPr lang="fr-FR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73EB86C-6BFD-4EBE-8C0D-485029AE445B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915816" y="5949280"/>
            <a:ext cx="21602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L</a:t>
            </a:r>
            <a:r>
              <a:rPr lang="fr-FR" sz="1100" dirty="0" smtClean="0"/>
              <a:t>a musique au LPV,</a:t>
            </a:r>
          </a:p>
          <a:p>
            <a:pPr algn="ctr"/>
            <a:r>
              <a:rPr lang="fr-FR" sz="1100" dirty="0" smtClean="0"/>
              <a:t>recrutement hors secteur </a:t>
            </a:r>
            <a:endParaRPr lang="fr-FR" sz="1100" dirty="0"/>
          </a:p>
          <a:p>
            <a:endParaRPr lang="fr-FR" sz="1000" dirty="0"/>
          </a:p>
        </p:txBody>
      </p:sp>
      <p:sp>
        <p:nvSpPr>
          <p:cNvPr id="9" name="ZoneTexte 8"/>
          <p:cNvSpPr txBox="1"/>
          <p:nvPr/>
        </p:nvSpPr>
        <p:spPr>
          <a:xfrm>
            <a:off x="5724405" y="188640"/>
            <a:ext cx="3275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u="sng" dirty="0" smtClean="0">
                <a:solidFill>
                  <a:srgbClr val="0070C0"/>
                </a:solidFill>
              </a:rPr>
              <a:t>La musique :</a:t>
            </a:r>
            <a:endParaRPr lang="fr-FR" sz="44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S PIERRES VIVES\IMAGES PERSO\PICT0167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2000"/>
          </a:blip>
          <a:srcRect/>
          <a:stretch>
            <a:fillRect/>
          </a:stretch>
        </p:blipFill>
        <p:spPr bwMode="auto">
          <a:xfrm>
            <a:off x="4499992" y="579954"/>
            <a:ext cx="4474909" cy="6017398"/>
          </a:xfrm>
          <a:prstGeom prst="rect">
            <a:avLst/>
          </a:prstGeom>
          <a:noFill/>
        </p:spPr>
      </p:pic>
      <p:pic>
        <p:nvPicPr>
          <p:cNvPr id="1028" name="Picture 4" descr="E:\IMAGES PIERRES VIVES\IMAGES PHOTOGRAPHES\_TN33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95121" y="4044967"/>
            <a:ext cx="2814803" cy="1965701"/>
          </a:xfrm>
          <a:prstGeom prst="rect">
            <a:avLst/>
          </a:prstGeom>
          <a:noFill/>
        </p:spPr>
      </p:pic>
      <p:pic>
        <p:nvPicPr>
          <p:cNvPr id="1026" name="Picture 2" descr="E:\IMAGES PIERRES VIVES\IMAGES RETENUES\_TN3322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860" y="853720"/>
            <a:ext cx="3895752" cy="2592287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73EB86C-6BFD-4EBE-8C0D-485029AE445B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333733"/>
            <a:ext cx="309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chemeClr val="tx2"/>
                </a:solidFill>
              </a:rPr>
              <a:t>Des espaces dédiés</a:t>
            </a:r>
            <a:endParaRPr lang="fr-FR" b="1" u="sng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9992" y="579954"/>
            <a:ext cx="4474909" cy="601739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294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04768" y="6492875"/>
            <a:ext cx="2133600" cy="365125"/>
          </a:xfrm>
        </p:spPr>
        <p:txBody>
          <a:bodyPr/>
          <a:lstStyle/>
          <a:p>
            <a:fld id="{073EB86C-6BFD-4EBE-8C0D-485029AE445B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6146" name="Picture 2" descr="Résultat de recherche d'images pour &quot;bonhomme pour powerpoin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29472"/>
            <a:ext cx="2619957" cy="19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3346" y="1103485"/>
            <a:ext cx="7632848" cy="4509927"/>
          </a:xfrm>
        </p:spPr>
        <p:txBody>
          <a:bodyPr>
            <a:normAutofit/>
          </a:bodyPr>
          <a:lstStyle/>
          <a:p>
            <a:r>
              <a:rPr lang="fr-FR" dirty="0" smtClean="0"/>
              <a:t>1700 heures de cours par semaine</a:t>
            </a:r>
          </a:p>
          <a:p>
            <a:r>
              <a:rPr lang="fr-FR" dirty="0" smtClean="0"/>
              <a:t>45 salles </a:t>
            </a:r>
            <a:r>
              <a:rPr lang="fr-FR" dirty="0"/>
              <a:t>de </a:t>
            </a:r>
            <a:r>
              <a:rPr lang="fr-FR" dirty="0" smtClean="0"/>
              <a:t>classes et laboratoires</a:t>
            </a:r>
          </a:p>
          <a:p>
            <a:r>
              <a:rPr lang="fr-FR" dirty="0" smtClean="0"/>
              <a:t>400 </a:t>
            </a:r>
            <a:r>
              <a:rPr lang="fr-FR" dirty="0"/>
              <a:t>postes </a:t>
            </a:r>
            <a:r>
              <a:rPr lang="fr-FR" dirty="0" smtClean="0"/>
              <a:t>informatiques</a:t>
            </a:r>
          </a:p>
          <a:p>
            <a:r>
              <a:rPr lang="fr-FR" dirty="0" smtClean="0"/>
              <a:t>650 repas par jour </a:t>
            </a:r>
          </a:p>
          <a:p>
            <a:r>
              <a:rPr lang="fr-FR" dirty="0" smtClean="0"/>
              <a:t>des voyages chaque année: 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Bolivie, USA, </a:t>
            </a:r>
            <a:r>
              <a:rPr lang="fr-FR" dirty="0" smtClean="0"/>
              <a:t>Autriche, Allemagne, Espagne, Angleterre, Valloire (Ski), Biarritz (Surf</a:t>
            </a:r>
            <a:r>
              <a:rPr lang="fr-FR" dirty="0"/>
              <a:t>)</a:t>
            </a:r>
            <a:r>
              <a:rPr lang="fr-FR" dirty="0" smtClean="0"/>
              <a:t> …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fr-FR" b="1" i="1" u="sng" dirty="0" smtClean="0"/>
              <a:t>Quelques chiffres</a:t>
            </a:r>
            <a:endParaRPr lang="fr-FR" b="1" i="1" u="sng" dirty="0"/>
          </a:p>
        </p:txBody>
      </p:sp>
    </p:spTree>
    <p:extLst>
      <p:ext uri="{BB962C8B-B14F-4D97-AF65-F5344CB8AC3E}">
        <p14:creationId xmlns:p14="http://schemas.microsoft.com/office/powerpoint/2010/main" val="3461931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1" u="sng" dirty="0" smtClean="0"/>
              <a:t>Les équipes </a:t>
            </a:r>
            <a:endParaRPr lang="fr-FR" b="1" i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579296" cy="4709120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1 </a:t>
            </a:r>
            <a:r>
              <a:rPr lang="fr-FR" dirty="0" smtClean="0"/>
              <a:t>proviseure </a:t>
            </a:r>
            <a:r>
              <a:rPr lang="fr-FR" dirty="0"/>
              <a:t>et 1 proviseur adjoint avec 2 secrétaires</a:t>
            </a:r>
          </a:p>
          <a:p>
            <a:r>
              <a:rPr lang="fr-FR" dirty="0"/>
              <a:t>1 Gestionnaire avec 2 </a:t>
            </a:r>
            <a:r>
              <a:rPr lang="fr-FR" dirty="0" smtClean="0"/>
              <a:t>secrétaires</a:t>
            </a:r>
          </a:p>
          <a:p>
            <a:r>
              <a:rPr lang="fr-FR" dirty="0"/>
              <a:t>1 Directeur Délégué aux Formations Professionnelles et </a:t>
            </a:r>
            <a:r>
              <a:rPr lang="fr-FR" dirty="0" smtClean="0"/>
              <a:t>Technologiques</a:t>
            </a:r>
          </a:p>
          <a:p>
            <a:r>
              <a:rPr lang="fr-FR" dirty="0"/>
              <a:t>2 </a:t>
            </a:r>
            <a:r>
              <a:rPr lang="fr-FR" dirty="0" smtClean="0"/>
              <a:t>CPE</a:t>
            </a:r>
          </a:p>
          <a:p>
            <a:r>
              <a:rPr lang="fr-FR" dirty="0" smtClean="0"/>
              <a:t>110 professeurs</a:t>
            </a:r>
          </a:p>
          <a:p>
            <a:r>
              <a:rPr lang="fr-FR" dirty="0" smtClean="0"/>
              <a:t>12 personnels d’entretien</a:t>
            </a:r>
          </a:p>
          <a:p>
            <a:r>
              <a:rPr lang="fr-FR" dirty="0" smtClean="0"/>
              <a:t>8 surveillants</a:t>
            </a:r>
            <a:endParaRPr lang="fr-FR" dirty="0"/>
          </a:p>
          <a:p>
            <a:r>
              <a:rPr lang="fr-FR" dirty="0" smtClean="0"/>
              <a:t>1 infirmière</a:t>
            </a:r>
          </a:p>
          <a:p>
            <a:r>
              <a:rPr lang="fr-FR" dirty="0" smtClean="0"/>
              <a:t>1 documentaliste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93751" y="6492875"/>
            <a:ext cx="2133600" cy="365125"/>
          </a:xfrm>
        </p:spPr>
        <p:txBody>
          <a:bodyPr/>
          <a:lstStyle/>
          <a:p>
            <a:fld id="{073EB86C-6BFD-4EBE-8C0D-485029AE445B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026" name="Picture 2" descr="Résultat de recherche d'images pour &quot;bonhomme pour powerpoin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362" y="3573016"/>
            <a:ext cx="2521021" cy="188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03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975" y="40085"/>
            <a:ext cx="6779096" cy="850106"/>
          </a:xfrm>
        </p:spPr>
        <p:txBody>
          <a:bodyPr/>
          <a:lstStyle/>
          <a:p>
            <a:r>
              <a:rPr lang="fr-FR" b="1" i="1" dirty="0" smtClean="0"/>
              <a:t>La classe de seconde GT :</a:t>
            </a:r>
            <a:endParaRPr lang="fr-FR" b="1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04768" y="6492875"/>
            <a:ext cx="2133600" cy="365125"/>
          </a:xfrm>
        </p:spPr>
        <p:txBody>
          <a:bodyPr/>
          <a:lstStyle/>
          <a:p>
            <a:fld id="{073EB86C-6BFD-4EBE-8C0D-485029AE445B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AutoShape 2" descr="Résultat de recherche d'images pour &quot;bonhomme pour powerpoi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ésultat de recherche d'images pour &quot;bonhomme pour powerpoint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Résultat de recherche d'images pour &quot;bonhomme pour powerpoint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8" descr="Résultat de recherche d'images pour &quot;bonhomme pour powerpoint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4" name="Picture 12" descr="Résultat de recherche d'images pour &quot;bonhomme pour powerpoin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36712"/>
            <a:ext cx="1871620" cy="18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805759"/>
              </p:ext>
            </p:extLst>
          </p:nvPr>
        </p:nvGraphicFramePr>
        <p:xfrm>
          <a:off x="425879" y="836712"/>
          <a:ext cx="6131021" cy="52814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40060"/>
                <a:gridCol w="2290961"/>
              </a:tblGrid>
              <a:tr h="4046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cap="small" baseline="0" dirty="0" smtClean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</a:rPr>
                        <a:t>Horaires en classe de 2</a:t>
                      </a:r>
                      <a:r>
                        <a:rPr lang="fr-FR" sz="1800" cap="none" baseline="30000" dirty="0" smtClean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</a:rPr>
                        <a:t>nde</a:t>
                      </a:r>
                      <a:endParaRPr lang="fr-FR" sz="1800" cap="none" baseline="30000" dirty="0">
                        <a:solidFill>
                          <a:srgbClr val="FFFF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</a:tr>
              <a:tr h="27136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Enseignements communs obligatoires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Horaires hebdomadaires</a:t>
                      </a:r>
                      <a:endParaRPr lang="fr-FR" sz="1600" dirty="0"/>
                    </a:p>
                  </a:txBody>
                  <a:tcPr anchor="ctr"/>
                </a:tc>
              </a:tr>
              <a:tr h="27136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Français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 h</a:t>
                      </a:r>
                      <a:endParaRPr lang="fr-FR" sz="1600" dirty="0"/>
                    </a:p>
                  </a:txBody>
                  <a:tcPr anchor="ctr"/>
                </a:tc>
              </a:tr>
              <a:tr h="27136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Sciences</a:t>
                      </a:r>
                      <a:r>
                        <a:rPr lang="fr-FR" sz="1600" baseline="0" dirty="0" smtClean="0"/>
                        <a:t> économiques et sociales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1h30</a:t>
                      </a:r>
                      <a:endParaRPr lang="fr-FR" sz="1600" dirty="0"/>
                    </a:p>
                  </a:txBody>
                  <a:tcPr anchor="ctr"/>
                </a:tc>
              </a:tr>
              <a:tr h="27136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Sciences numériques</a:t>
                      </a:r>
                      <a:r>
                        <a:rPr lang="fr-FR" sz="1600" baseline="0" dirty="0" smtClean="0"/>
                        <a:t> et technologie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1h30</a:t>
                      </a:r>
                      <a:endParaRPr lang="fr-FR" sz="1600" dirty="0"/>
                    </a:p>
                  </a:txBody>
                  <a:tcPr anchor="ctr"/>
                </a:tc>
              </a:tr>
              <a:tr h="27136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Histoire-géographie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 h</a:t>
                      </a:r>
                      <a:endParaRPr lang="fr-FR" sz="1600" dirty="0"/>
                    </a:p>
                  </a:txBody>
                  <a:tcPr anchor="ctr"/>
                </a:tc>
              </a:tr>
              <a:tr h="27136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LVA et LVB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5h30</a:t>
                      </a:r>
                      <a:endParaRPr lang="fr-FR" sz="1600" dirty="0"/>
                    </a:p>
                  </a:txBody>
                  <a:tcPr anchor="ctr"/>
                </a:tc>
              </a:tr>
              <a:tr h="27136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Mathématiques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 h</a:t>
                      </a:r>
                      <a:endParaRPr lang="fr-FR" sz="1600" dirty="0"/>
                    </a:p>
                  </a:txBody>
                  <a:tcPr anchor="ctr"/>
                </a:tc>
              </a:tr>
              <a:tr h="27136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Physique-chimie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 h</a:t>
                      </a:r>
                      <a:endParaRPr lang="fr-FR" sz="1600" dirty="0"/>
                    </a:p>
                  </a:txBody>
                  <a:tcPr anchor="ctr"/>
                </a:tc>
              </a:tr>
              <a:tr h="27136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Sciences de la vie et de la terre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1h30</a:t>
                      </a:r>
                      <a:endParaRPr lang="fr-FR" sz="1600" dirty="0"/>
                    </a:p>
                  </a:txBody>
                  <a:tcPr anchor="ctr"/>
                </a:tc>
              </a:tr>
              <a:tr h="27136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EPS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 h</a:t>
                      </a:r>
                      <a:endParaRPr lang="fr-FR" sz="1600" dirty="0"/>
                    </a:p>
                  </a:txBody>
                  <a:tcPr anchor="ctr"/>
                </a:tc>
              </a:tr>
              <a:tr h="27136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Enseignement moral et civique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18 h annuelles</a:t>
                      </a:r>
                      <a:endParaRPr lang="fr-FR" sz="1600" dirty="0"/>
                    </a:p>
                  </a:txBody>
                  <a:tcPr anchor="ctr"/>
                </a:tc>
              </a:tr>
              <a:tr h="27136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Accompagnement personnalisé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 </a:t>
                      </a:r>
                      <a:r>
                        <a:rPr lang="fr-FR" sz="1200" i="1" dirty="0" smtClean="0"/>
                        <a:t>en</a:t>
                      </a:r>
                      <a:r>
                        <a:rPr lang="fr-FR" sz="1200" i="1" baseline="0" dirty="0" smtClean="0"/>
                        <a:t> fonction des besoins des élèves</a:t>
                      </a:r>
                      <a:endParaRPr lang="fr-FR" sz="1200" i="1" dirty="0"/>
                    </a:p>
                  </a:txBody>
                  <a:tcPr anchor="ctr"/>
                </a:tc>
              </a:tr>
              <a:tr h="27136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Heures de vie de classe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10 h annuelles</a:t>
                      </a:r>
                      <a:endParaRPr lang="fr-FR" sz="1600" dirty="0"/>
                    </a:p>
                  </a:txBody>
                  <a:tcPr anchor="ctr"/>
                </a:tc>
              </a:tr>
              <a:tr h="27136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accent4"/>
                          </a:solidFill>
                        </a:rPr>
                        <a:t>Il est possible de choisir 1 ou 2 enseignements</a:t>
                      </a:r>
                      <a:r>
                        <a:rPr lang="fr-FR" sz="1600" b="1" baseline="0" dirty="0" smtClean="0">
                          <a:solidFill>
                            <a:schemeClr val="accent4"/>
                          </a:solidFill>
                        </a:rPr>
                        <a:t> optionnels</a:t>
                      </a:r>
                      <a:endParaRPr lang="fr-FR" sz="16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829132" y="2852936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/>
              <a:t>27 heures </a:t>
            </a:r>
            <a:r>
              <a:rPr lang="fr-FR" dirty="0" smtClean="0"/>
              <a:t>de cours par semaine, </a:t>
            </a:r>
            <a:r>
              <a:rPr lang="fr-FR" i="1" dirty="0" smtClean="0"/>
              <a:t>sans les options.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9662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B86C-6BFD-4EBE-8C0D-485029AE445B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55576" y="476672"/>
            <a:ext cx="79208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u="sng" dirty="0">
                <a:solidFill>
                  <a:srgbClr val="0070C0"/>
                </a:solidFill>
              </a:rPr>
              <a:t>Les </a:t>
            </a:r>
            <a:r>
              <a:rPr lang="fr-FR" sz="3600" b="1" u="sng" dirty="0" smtClean="0">
                <a:solidFill>
                  <a:srgbClr val="0070C0"/>
                </a:solidFill>
              </a:rPr>
              <a:t>options :</a:t>
            </a:r>
            <a:endParaRPr lang="fr-FR" sz="3600" b="1" u="sng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sz="2000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800" dirty="0" smtClean="0"/>
              <a:t>LATIN </a:t>
            </a:r>
            <a:r>
              <a:rPr lang="fr-FR" sz="2000" dirty="0" smtClean="0"/>
              <a:t>(3 heures par semaine)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800" dirty="0" smtClean="0"/>
              <a:t>Euro ALLEMAND, DNL en SVT </a:t>
            </a:r>
            <a:r>
              <a:rPr lang="fr-FR" sz="2000" dirty="0" smtClean="0"/>
              <a:t>(2 </a:t>
            </a:r>
            <a:r>
              <a:rPr lang="fr-FR" sz="2000" dirty="0"/>
              <a:t>heures par semaine</a:t>
            </a:r>
            <a:r>
              <a:rPr lang="fr-FR" sz="2000" dirty="0" smtClean="0"/>
              <a:t>)</a:t>
            </a:r>
            <a:endParaRPr lang="fr-FR" sz="2800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800" dirty="0" smtClean="0"/>
              <a:t>ESPAGNOL LVC </a:t>
            </a:r>
            <a:r>
              <a:rPr lang="fr-FR" sz="2000" dirty="0"/>
              <a:t>(3 heures par semaine</a:t>
            </a:r>
            <a:r>
              <a:rPr lang="fr-FR" sz="2000" dirty="0" smtClean="0"/>
              <a:t>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800" dirty="0" smtClean="0"/>
              <a:t>Musique </a:t>
            </a:r>
            <a:r>
              <a:rPr lang="fr-FR" sz="2000" dirty="0"/>
              <a:t>(3 heures par semaine</a:t>
            </a:r>
            <a:r>
              <a:rPr lang="fr-FR" sz="2000" dirty="0" smtClean="0"/>
              <a:t>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800" dirty="0" smtClean="0"/>
              <a:t>TSI </a:t>
            </a:r>
            <a:r>
              <a:rPr lang="fr-FR" sz="2000" dirty="0" smtClean="0"/>
              <a:t>(2 </a:t>
            </a:r>
            <a:r>
              <a:rPr lang="fr-FR" sz="2000" dirty="0"/>
              <a:t>heures par semaine)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fr-FR" sz="2000" dirty="0" smtClean="0"/>
          </a:p>
          <a:p>
            <a:pPr lvl="1"/>
            <a:r>
              <a:rPr lang="fr-FR" sz="2000" i="1" dirty="0" smtClean="0"/>
              <a:t>En Terminale uniquement :</a:t>
            </a:r>
            <a:endParaRPr lang="fr-FR" sz="2000" i="1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000" dirty="0" smtClean="0"/>
              <a:t>Mathématiques complémentaires </a:t>
            </a:r>
            <a:r>
              <a:rPr lang="fr-FR" sz="2000" dirty="0"/>
              <a:t>(3 heures par semaine</a:t>
            </a:r>
            <a:r>
              <a:rPr lang="fr-FR" sz="2000" dirty="0" smtClean="0"/>
              <a:t>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000" dirty="0" smtClean="0"/>
              <a:t>Mathématiques Expertes </a:t>
            </a:r>
            <a:r>
              <a:rPr lang="fr-FR" sz="2000" dirty="0"/>
              <a:t>(3 heures par semaine)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fr-FR" sz="2000" dirty="0" smtClean="0"/>
          </a:p>
          <a:p>
            <a:pPr marL="742950" lvl="1" indent="-285750">
              <a:buFont typeface="Wingdings" pitchFamily="2" charset="2"/>
              <a:buChar char="§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212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B86C-6BFD-4EBE-8C0D-485029AE445B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23528" y="188640"/>
            <a:ext cx="82809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0070C0"/>
                </a:solidFill>
              </a:rPr>
              <a:t>Pour information : </a:t>
            </a:r>
          </a:p>
          <a:p>
            <a:pPr algn="ctr"/>
            <a:r>
              <a:rPr lang="fr-FR" sz="2800" b="1" u="sng" dirty="0" smtClean="0">
                <a:solidFill>
                  <a:srgbClr val="0070C0"/>
                </a:solidFill>
              </a:rPr>
              <a:t>Les onze enseignements de spécialités</a:t>
            </a:r>
          </a:p>
          <a:p>
            <a:pPr algn="ctr"/>
            <a:r>
              <a:rPr lang="fr-FR" sz="2800" b="1" u="sng" dirty="0" smtClean="0">
                <a:solidFill>
                  <a:srgbClr val="0070C0"/>
                </a:solidFill>
              </a:rPr>
              <a:t> en classe de 1</a:t>
            </a:r>
            <a:r>
              <a:rPr lang="fr-FR" sz="2800" b="1" u="sng" baseline="30000" dirty="0" smtClean="0">
                <a:solidFill>
                  <a:srgbClr val="0070C0"/>
                </a:solidFill>
              </a:rPr>
              <a:t>er</a:t>
            </a:r>
            <a:r>
              <a:rPr lang="fr-FR" sz="2800" b="1" u="sng" dirty="0" smtClean="0">
                <a:solidFill>
                  <a:srgbClr val="0070C0"/>
                </a:solidFill>
              </a:rPr>
              <a:t> générale et Tale  générale : </a:t>
            </a:r>
          </a:p>
          <a:p>
            <a:pPr marL="342900" indent="-342900">
              <a:buFont typeface="+mj-lt"/>
              <a:buAutoNum type="arabicPeriod"/>
            </a:pPr>
            <a:endParaRPr lang="fr-FR" sz="2000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000" dirty="0" smtClean="0"/>
              <a:t>Langues Littérature Culture </a:t>
            </a:r>
            <a:r>
              <a:rPr lang="fr-FR" sz="2000" dirty="0" err="1" smtClean="0"/>
              <a:t>Etrangère</a:t>
            </a:r>
            <a:r>
              <a:rPr lang="fr-FR" sz="2000" dirty="0" smtClean="0"/>
              <a:t> ANGLAIS (LLCEA)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000" dirty="0"/>
              <a:t>Langues Littérature Culture </a:t>
            </a:r>
            <a:r>
              <a:rPr lang="fr-FR" sz="2000" dirty="0" err="1" smtClean="0"/>
              <a:t>Etrangère</a:t>
            </a:r>
            <a:r>
              <a:rPr lang="fr-FR" sz="2000" dirty="0" smtClean="0"/>
              <a:t> ESPAGNOL (LLCEE)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000" dirty="0" smtClean="0"/>
              <a:t>Humanités Littérature Philosophie (HLP)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000" dirty="0" smtClean="0"/>
              <a:t>Histoire Géographie Sciences POLITIQUE (HGGSP)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000" dirty="0" smtClean="0"/>
              <a:t>Musique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000" dirty="0" smtClean="0"/>
              <a:t>Sciences Economique Sociale (SES)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000" dirty="0" smtClean="0"/>
              <a:t>Physique-Chimie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000" dirty="0" smtClean="0"/>
              <a:t>Sciences Vie de la Terre (SVT)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000" dirty="0" smtClean="0"/>
              <a:t>Mathématiques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000" dirty="0" smtClean="0"/>
              <a:t>Sciences de l’Ingénieur (SI)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000" dirty="0" smtClean="0"/>
              <a:t>Numérique Sciences Informatique (NSI)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fr-FR" dirty="0" smtClean="0"/>
          </a:p>
          <a:p>
            <a:pPr marL="742950" lvl="1" indent="-285750">
              <a:buFont typeface="Wingdings" pitchFamily="2" charset="2"/>
              <a:buChar char="§"/>
            </a:pPr>
            <a:endParaRPr lang="fr-FR" dirty="0" smtClean="0"/>
          </a:p>
          <a:p>
            <a:pPr marL="285750" indent="-285750">
              <a:buFont typeface="Wingdings" pitchFamily="2" charset="2"/>
              <a:buChar char="§"/>
            </a:pPr>
            <a:endParaRPr lang="fr-FR" dirty="0" smtClean="0"/>
          </a:p>
          <a:p>
            <a:pPr marL="285750" indent="-285750">
              <a:buFont typeface="Wingdings" pitchFamily="2" charset="2"/>
              <a:buChar char="§"/>
            </a:pPr>
            <a:endParaRPr lang="fr-FR" dirty="0" smtClean="0"/>
          </a:p>
          <a:p>
            <a:pPr marL="285750" indent="-285750">
              <a:buFont typeface="Wingdings" pitchFamily="2" charset="2"/>
              <a:buChar char="§"/>
            </a:pP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1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5" t="6779" r="17285" b="21947"/>
          <a:stretch/>
        </p:blipFill>
        <p:spPr bwMode="auto">
          <a:xfrm>
            <a:off x="107504" y="116632"/>
            <a:ext cx="8928992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73EB86C-6BFD-4EBE-8C0D-485029AE445B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043608" y="5229200"/>
            <a:ext cx="225208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50" b="1" dirty="0"/>
              <a:t>P</a:t>
            </a:r>
            <a:r>
              <a:rPr lang="fr-FR" sz="1050" b="1" dirty="0" smtClean="0"/>
              <a:t>ôles d’enseignement</a:t>
            </a:r>
          </a:p>
          <a:p>
            <a:r>
              <a:rPr lang="fr-FR" sz="1050" b="1" dirty="0" smtClean="0"/>
              <a:t>Les jardins, le réfectoire</a:t>
            </a:r>
          </a:p>
          <a:p>
            <a:r>
              <a:rPr lang="fr-FR" sz="1050" b="1" dirty="0"/>
              <a:t>L</a:t>
            </a:r>
            <a:r>
              <a:rPr lang="fr-FR" sz="1050" b="1" dirty="0" smtClean="0"/>
              <a:t>es installations sportives</a:t>
            </a:r>
          </a:p>
          <a:p>
            <a:r>
              <a:rPr lang="fr-FR" sz="1050" b="1" dirty="0" smtClean="0"/>
              <a:t>Projet d’extension</a:t>
            </a:r>
            <a:endParaRPr lang="fr-FR" sz="105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u="sng" dirty="0" smtClean="0"/>
              <a:t>Les attendus et les exigences de la 2</a:t>
            </a:r>
            <a:r>
              <a:rPr lang="fr-FR" sz="2800" b="1" u="sng" dirty="0" smtClean="0"/>
              <a:t>de</a:t>
            </a:r>
            <a:r>
              <a:rPr lang="fr-FR" sz="3600" b="1" u="sng" dirty="0" smtClean="0"/>
              <a:t> GT</a:t>
            </a:r>
            <a:endParaRPr lang="fr-FR" sz="36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Autonomie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Capacité de travail personnel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Prise de notes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Compétences écrites et orales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Analyse et argumentation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Au moins 2 années d’études après le bac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B86C-6BFD-4EBE-8C0D-485029AE445B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7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B86C-6BFD-4EBE-8C0D-485029AE445B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195736" y="836712"/>
            <a:ext cx="53223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b="1" u="sng" dirty="0" smtClean="0"/>
              <a:t>Après la 2de GT …</a:t>
            </a:r>
            <a:endParaRPr lang="fr-FR" sz="5400" dirty="0"/>
          </a:p>
        </p:txBody>
      </p:sp>
      <p:pic>
        <p:nvPicPr>
          <p:cNvPr id="7" name="Picture 20" descr="Résultat de recherche d'images pour &quot;bonhomme pour powerpoin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46449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88640"/>
            <a:ext cx="8280920" cy="5716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3600" b="1" dirty="0" smtClean="0"/>
              <a:t>La</a:t>
            </a:r>
            <a:r>
              <a:rPr lang="fr-FR" sz="3600" b="1" dirty="0" smtClean="0">
                <a:latin typeface="+mn-lt"/>
                <a:cs typeface="+mn-cs"/>
              </a:rPr>
              <a:t> </a:t>
            </a:r>
            <a:r>
              <a:rPr lang="fr-FR" sz="3600" b="1" dirty="0">
                <a:latin typeface="+mn-lt"/>
                <a:cs typeface="+mn-cs"/>
              </a:rPr>
              <a:t>réforme du lycée et du Baccalauréat 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3600" b="1" dirty="0">
                <a:latin typeface="+mn-lt"/>
                <a:cs typeface="+mn-cs"/>
              </a:rPr>
              <a:t>en lien avec le Supérieur </a:t>
            </a:r>
            <a:r>
              <a:rPr lang="fr-FR" sz="3600" b="1" dirty="0" smtClean="0">
                <a:latin typeface="+mn-lt"/>
                <a:cs typeface="+mn-cs"/>
              </a:rPr>
              <a:t>: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fr-FR" sz="1600" b="1" u="sng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fr-FR" sz="105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/>
              <a:t>  </a:t>
            </a:r>
            <a:r>
              <a:rPr lang="fr-FR" sz="2800" dirty="0"/>
              <a:t>Valoriser </a:t>
            </a:r>
            <a:r>
              <a:rPr lang="fr-FR" sz="2800" b="1" u="sng" dirty="0"/>
              <a:t>le travail personnel et régulier</a:t>
            </a:r>
            <a:r>
              <a:rPr lang="fr-FR" sz="2800" b="1" dirty="0"/>
              <a:t> </a:t>
            </a:r>
            <a:r>
              <a:rPr lang="fr-FR" sz="2800" dirty="0"/>
              <a:t>des lycéens par le contrôle continu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800" dirty="0"/>
              <a:t>  Mieux accompagner les élèves dans leur projet d’orientation et leur proposer de construire des </a:t>
            </a:r>
            <a:r>
              <a:rPr lang="fr-FR" altLang="fr-FR" sz="2800" b="1" u="sng" dirty="0"/>
              <a:t>parcours diversifiés </a:t>
            </a:r>
            <a:r>
              <a:rPr lang="fr-FR" altLang="fr-FR" sz="2800" dirty="0"/>
              <a:t>autour de spécialités </a:t>
            </a:r>
            <a:r>
              <a:rPr lang="fr-FR" altLang="fr-FR" sz="2800" b="1" u="sng" dirty="0"/>
              <a:t>choisies</a:t>
            </a:r>
            <a:r>
              <a:rPr lang="fr-FR" altLang="fr-FR" sz="2800" dirty="0"/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800" dirty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800" dirty="0"/>
              <a:t> Servir de tremplin vers la réussite dans l’Enseignement Supérieur</a:t>
            </a:r>
          </a:p>
        </p:txBody>
      </p:sp>
    </p:spTree>
    <p:extLst>
      <p:ext uri="{BB962C8B-B14F-4D97-AF65-F5344CB8AC3E}">
        <p14:creationId xmlns:p14="http://schemas.microsoft.com/office/powerpoint/2010/main" val="23775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39737" y="11663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4000" u="sng" dirty="0" smtClean="0">
                <a:latin typeface="+mn-lt"/>
              </a:rPr>
              <a:t>Les choix possibles :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9712" y="1352622"/>
            <a:ext cx="5149650" cy="974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/>
              <a:t>2de Générale et Technologique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0" y="3212976"/>
            <a:ext cx="3262115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i="1" u="sng" dirty="0"/>
              <a:t>1</a:t>
            </a:r>
            <a:r>
              <a:rPr lang="fr-FR" sz="2000" b="1" i="1" u="sng" baseline="30000" dirty="0"/>
              <a:t>ère</a:t>
            </a:r>
            <a:r>
              <a:rPr lang="fr-FR" sz="2000" b="1" i="1" u="sng" dirty="0"/>
              <a:t> GENERALE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Choix de 3 spécialités en 1</a:t>
            </a:r>
            <a:r>
              <a:rPr lang="fr-FR" baseline="30000" dirty="0"/>
              <a:t>ère</a:t>
            </a:r>
            <a:r>
              <a:rPr lang="fr-FR" dirty="0"/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i="1" dirty="0" smtClean="0"/>
              <a:t>(2 seront gardées </a:t>
            </a:r>
            <a:r>
              <a:rPr lang="fr-FR" sz="1600" i="1" dirty="0"/>
              <a:t>en Terminale)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sz="1600" i="1" dirty="0"/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Pour envisager des études supérieures « longues »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788024" y="3235351"/>
            <a:ext cx="3456384" cy="29523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fr-FR" sz="1800" b="1" i="1" u="sng" dirty="0" smtClean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sz="2000" b="1" i="1" u="sng" dirty="0" smtClean="0"/>
              <a:t>1</a:t>
            </a:r>
            <a:r>
              <a:rPr lang="fr-FR" sz="2000" b="1" i="1" u="sng" baseline="30000" dirty="0" smtClean="0"/>
              <a:t>ère</a:t>
            </a:r>
            <a:r>
              <a:rPr lang="fr-FR" sz="2000" b="1" i="1" u="sng" dirty="0" smtClean="0"/>
              <a:t> TECHNOLOGIQUE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fr-FR" sz="1800" b="1" i="1" u="sng" dirty="0" smtClean="0"/>
          </a:p>
          <a:p>
            <a:pPr algn="ctr">
              <a:defRPr/>
            </a:pPr>
            <a:r>
              <a:rPr lang="fr-FR" sz="1800" dirty="0" smtClean="0"/>
              <a:t>Pour découvrir un domaine technologique</a:t>
            </a:r>
            <a:endParaRPr lang="fr-FR" sz="18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1800" dirty="0" smtClean="0"/>
              <a:t>Pour </a:t>
            </a:r>
            <a:r>
              <a:rPr lang="fr-FR" sz="1800" dirty="0"/>
              <a:t>envisager des études </a:t>
            </a:r>
            <a:r>
              <a:rPr lang="fr-FR" sz="1800" dirty="0" smtClean="0"/>
              <a:t>supérieures adaptées aux possibilités de chacun</a:t>
            </a:r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 rot="7837906">
            <a:off x="3016375" y="2573467"/>
            <a:ext cx="766762" cy="401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3319514">
            <a:off x="5075776" y="2605303"/>
            <a:ext cx="766762" cy="401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1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b="1" u="sng" dirty="0" smtClean="0">
                <a:latin typeface="+mn-lt"/>
              </a:rPr>
              <a:t>Les autres possibilités d’orientation  en fin de seconde </a:t>
            </a:r>
            <a:br>
              <a:rPr lang="fr-FR" altLang="fr-FR" b="1" u="sng" dirty="0" smtClean="0">
                <a:latin typeface="+mn-lt"/>
              </a:rPr>
            </a:br>
            <a:r>
              <a:rPr lang="fr-FR" altLang="fr-FR" sz="4000" i="1" dirty="0" smtClean="0">
                <a:solidFill>
                  <a:srgbClr val="0070C0"/>
                </a:solidFill>
                <a:latin typeface="+mn-lt"/>
              </a:rPr>
              <a:t>Mais à la marge…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2204864"/>
            <a:ext cx="7177088" cy="4256088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 3" charset="2"/>
              <a:buAutoNum type="arabicPeriod"/>
              <a:defRPr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redoublement : </a:t>
            </a:r>
            <a:r>
              <a:rPr lang="fr-FR" sz="28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exceptionnel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 charset="2"/>
              <a:buAutoNum type="arabicPeriod"/>
              <a:defRPr/>
            </a:pPr>
            <a:endParaRPr lang="fr-FR" sz="900" b="1" i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Se réorienter vers une voie professionnelle en Lycée Professionnel (LP) ou Centre de Formation pour Apprentis (CFA) :</a:t>
            </a:r>
          </a:p>
          <a:p>
            <a:pPr lvl="1">
              <a:buFont typeface="Wingdings 3" charset="2"/>
              <a:buChar char=""/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Entrée en </a:t>
            </a:r>
            <a:r>
              <a:rPr lang="fr-FR" sz="24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fr-FR" sz="2400" b="1" i="1" u="sng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ère</a:t>
            </a:r>
            <a:r>
              <a:rPr lang="fr-FR" sz="24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professionnelle </a:t>
            </a:r>
          </a:p>
          <a:p>
            <a:pPr lvl="1">
              <a:buFont typeface="Wingdings 3" charset="2"/>
              <a:buChar char=""/>
              <a:defRPr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 est à noter qu’une entrée en CFA sous-entend d’avoir trouvé un maître d’apprentissage (employeur)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B86C-6BFD-4EBE-8C0D-485029AE445B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979712" y="1772816"/>
            <a:ext cx="56886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i="1" dirty="0" smtClean="0"/>
              <a:t>Merci de </a:t>
            </a:r>
          </a:p>
          <a:p>
            <a:pPr algn="ctr"/>
            <a:r>
              <a:rPr lang="fr-FR" sz="6600" i="1" dirty="0" smtClean="0"/>
              <a:t>votre attention</a:t>
            </a:r>
            <a:endParaRPr lang="fr-FR" sz="6600" i="1" dirty="0"/>
          </a:p>
        </p:txBody>
      </p:sp>
    </p:spTree>
    <p:extLst>
      <p:ext uri="{BB962C8B-B14F-4D97-AF65-F5344CB8AC3E}">
        <p14:creationId xmlns:p14="http://schemas.microsoft.com/office/powerpoint/2010/main" val="586528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65336" y="260648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fr-FR" sz="4400" i="1" dirty="0" smtClean="0"/>
              <a:t>La visite…</a:t>
            </a:r>
            <a:endParaRPr lang="fr-FR" sz="4400" b="1" i="1" dirty="0"/>
          </a:p>
        </p:txBody>
      </p:sp>
      <p:pic>
        <p:nvPicPr>
          <p:cNvPr id="1026" name="Picture 2" descr="C:\Users\pdesne\Desktop\p1050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1"/>
            <a:ext cx="8928992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03971" y="6492875"/>
            <a:ext cx="2133600" cy="365125"/>
          </a:xfrm>
        </p:spPr>
        <p:txBody>
          <a:bodyPr/>
          <a:lstStyle/>
          <a:p>
            <a:fld id="{073EB86C-6BFD-4EBE-8C0D-485029AE445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0149" y="5874916"/>
            <a:ext cx="32403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Les horaires (7h45- 18h45)</a:t>
            </a:r>
          </a:p>
          <a:p>
            <a:r>
              <a:rPr lang="fr-FR" sz="1000" b="1" dirty="0" smtClean="0"/>
              <a:t>Contrôle d’entrée  (carte/badge)</a:t>
            </a:r>
          </a:p>
          <a:p>
            <a:r>
              <a:rPr lang="fr-FR" sz="1000" b="1" dirty="0" smtClean="0"/>
              <a:t>Les règles de sortie (2 heures de permanence…)</a:t>
            </a:r>
          </a:p>
          <a:p>
            <a:r>
              <a:rPr lang="fr-FR" sz="1000" b="1" dirty="0" smtClean="0"/>
              <a:t>Garage à vélos</a:t>
            </a:r>
          </a:p>
        </p:txBody>
      </p:sp>
    </p:spTree>
    <p:extLst>
      <p:ext uri="{BB962C8B-B14F-4D97-AF65-F5344CB8AC3E}">
        <p14:creationId xmlns:p14="http://schemas.microsoft.com/office/powerpoint/2010/main" val="1830522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E:\IMAGES PIERRES VIVES\IMAGES PERSO\PICT0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480720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01581" y="6492875"/>
            <a:ext cx="2133600" cy="365125"/>
          </a:xfrm>
        </p:spPr>
        <p:txBody>
          <a:bodyPr/>
          <a:lstStyle/>
          <a:p>
            <a:fld id="{073EB86C-6BFD-4EBE-8C0D-485029AE445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1721" y="6093296"/>
            <a:ext cx="30922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Espace d’entrée du lycée « NEF » : lieu de vie, intercours, réunions parents, concerts, 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pdesne\Desktop\20161104_121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657"/>
            <a:ext cx="8852507" cy="641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73EB86C-6BFD-4EBE-8C0D-485029AE445B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3528" y="5974988"/>
            <a:ext cx="30922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Jardins : lieu de vie pour les élèves</a:t>
            </a:r>
          </a:p>
          <a:p>
            <a:r>
              <a:rPr lang="fr-FR" sz="1000" b="1" dirty="0" smtClean="0"/>
              <a:t>(Règles d’utilisation des téléphones mobiles…)</a:t>
            </a:r>
            <a:endParaRPr lang="fr-FR" sz="1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IMAGES PIERRES VIVES\IMAGES PHOTOGRAPHES\_TN33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1"/>
            <a:ext cx="8928992" cy="6480721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73EB86C-6BFD-4EBE-8C0D-485029AE445B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4989" y="6206689"/>
            <a:ext cx="265881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Self, cafétéria </a:t>
            </a:r>
            <a:r>
              <a:rPr lang="fr-FR" sz="1000" b="1" dirty="0"/>
              <a:t>(</a:t>
            </a:r>
            <a:r>
              <a:rPr lang="fr-FR" sz="1000" b="1" dirty="0" smtClean="0"/>
              <a:t>réservation des repas</a:t>
            </a:r>
            <a:r>
              <a:rPr lang="fr-FR" sz="1000" dirty="0" smtClean="0"/>
              <a:t>)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294476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E:\IMAGES PIERRES VIVES\IMAGES PHOTOGRAPHES\_TN33459.JPG"/>
          <p:cNvPicPr>
            <a:picLocks noChangeAspect="1" noChangeArrowheads="1"/>
          </p:cNvPicPr>
          <p:nvPr/>
        </p:nvPicPr>
        <p:blipFill rotWithShape="1">
          <a:blip r:embed="rId2" cstate="print"/>
          <a:srcRect l="18167"/>
          <a:stretch/>
        </p:blipFill>
        <p:spPr bwMode="auto">
          <a:xfrm>
            <a:off x="107505" y="188640"/>
            <a:ext cx="8928992" cy="6408712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03971" y="6492875"/>
            <a:ext cx="2133600" cy="365125"/>
          </a:xfrm>
        </p:spPr>
        <p:txBody>
          <a:bodyPr/>
          <a:lstStyle/>
          <a:p>
            <a:fld id="{073EB86C-6BFD-4EBE-8C0D-485029AE445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6500" y="6195501"/>
            <a:ext cx="422626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CDI  avec salle multimédia et postes informatiques isolés pour recherches</a:t>
            </a:r>
            <a:endParaRPr lang="fr-FR" sz="1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5" t="6779" r="17285" b="21947"/>
          <a:stretch/>
        </p:blipFill>
        <p:spPr bwMode="auto">
          <a:xfrm>
            <a:off x="107504" y="116632"/>
            <a:ext cx="8928992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73EB86C-6BFD-4EBE-8C0D-485029AE445B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3528" y="6093296"/>
            <a:ext cx="27363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Projet d’extension : travaux dès 2022</a:t>
            </a:r>
            <a:endParaRPr lang="fr-FR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6156176" y="2060848"/>
            <a:ext cx="115212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452908" y="2010273"/>
            <a:ext cx="360040" cy="15640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 rot="1408123">
            <a:off x="2663347" y="3436488"/>
            <a:ext cx="1584176" cy="4818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048164" y="215405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/>
              <a:t>Salle de spectacle </a:t>
            </a:r>
          </a:p>
          <a:p>
            <a:pPr algn="ctr"/>
            <a:r>
              <a:rPr lang="fr-FR" sz="800" b="1" dirty="0" smtClean="0"/>
              <a:t>salles de musique</a:t>
            </a:r>
          </a:p>
          <a:p>
            <a:pPr algn="ctr"/>
            <a:r>
              <a:rPr lang="fr-FR" sz="800" b="1" dirty="0" smtClean="0"/>
              <a:t> Restauration</a:t>
            </a:r>
            <a:endParaRPr lang="fr-FR" sz="800" b="1" dirty="0"/>
          </a:p>
        </p:txBody>
      </p:sp>
      <p:sp>
        <p:nvSpPr>
          <p:cNvPr id="9" name="ZoneTexte 8"/>
          <p:cNvSpPr txBox="1"/>
          <p:nvPr/>
        </p:nvSpPr>
        <p:spPr>
          <a:xfrm rot="1490875">
            <a:off x="2953951" y="3508121"/>
            <a:ext cx="100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 smtClean="0"/>
              <a:t>Sciences et technologie</a:t>
            </a:r>
            <a:endParaRPr lang="fr-FR" sz="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425684" y="2473511"/>
            <a:ext cx="468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/>
              <a:t>EPS</a:t>
            </a:r>
            <a:endParaRPr 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2973723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B86C-6BFD-4EBE-8C0D-485029AE445B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Effectif des classes, structure de l’établissement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8" name="Espace réservé du contenu 7"/>
          <p:cNvSpPr txBox="1">
            <a:spLocks noGrp="1"/>
          </p:cNvSpPr>
          <p:nvPr>
            <p:ph idx="1"/>
          </p:nvPr>
        </p:nvSpPr>
        <p:spPr>
          <a:xfrm>
            <a:off x="446856" y="1772816"/>
            <a:ext cx="8229600" cy="4525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Effectif des classes, structure de l’établissement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5576" y="332656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 smtClean="0">
                <a:solidFill>
                  <a:srgbClr val="0070C0"/>
                </a:solidFill>
              </a:rPr>
              <a:t>Les classes et les effectifs l’an prochain : </a:t>
            </a:r>
          </a:p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43 classes et 1430 élèves</a:t>
            </a:r>
            <a:endParaRPr lang="fr-FR" sz="3600" b="1" u="sng" dirty="0" smtClean="0">
              <a:solidFill>
                <a:srgbClr val="0070C0"/>
              </a:solidFill>
            </a:endParaRPr>
          </a:p>
          <a:p>
            <a:endParaRPr lang="fr-F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 smtClean="0"/>
              <a:t> </a:t>
            </a:r>
            <a:r>
              <a:rPr lang="fr-FR" sz="2400" u="sng" dirty="0" smtClean="0"/>
              <a:t>SECONDES</a:t>
            </a:r>
            <a:r>
              <a:rPr lang="fr-FR" sz="2400" dirty="0" smtClean="0"/>
              <a:t> : 14 classes, avec 35 élèves par classe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u="sng" dirty="0" smtClean="0"/>
              <a:t>PREMIERES</a:t>
            </a:r>
            <a:r>
              <a:rPr lang="fr-FR" sz="2400" dirty="0" smtClean="0"/>
              <a:t> :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sz="2400" dirty="0" smtClean="0"/>
              <a:t>13 classes de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générale avec 35 élèves par classe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sz="2400" dirty="0" smtClean="0"/>
              <a:t> 2 classes de 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STI2D avec 30 élèves par classe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u="sng" dirty="0" smtClean="0"/>
              <a:t>TERMINALES</a:t>
            </a:r>
            <a:r>
              <a:rPr lang="fr-FR" sz="2400" dirty="0" smtClean="0"/>
              <a:t> :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sz="2400" dirty="0" smtClean="0"/>
              <a:t>12 classes de Tale générale avec 35 élèves par classe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fr-FR" sz="2400" dirty="0" smtClean="0"/>
              <a:t> 2 classes de Tale STI2D avec 30 élèves par classe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372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Words>907</Words>
  <Application>Microsoft Office PowerPoint</Application>
  <PresentationFormat>Affichage à l'écran (4:3)</PresentationFormat>
  <Paragraphs>230</Paragraphs>
  <Slides>25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Présentation PowerPoint</vt:lpstr>
      <vt:lpstr>Présentation PowerPoint</vt:lpstr>
      <vt:lpstr>La visite…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Effectif des classes, structure de l’établissement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Quelques chiffres</vt:lpstr>
      <vt:lpstr>Les équipes </vt:lpstr>
      <vt:lpstr>La classe de seconde GT :</vt:lpstr>
      <vt:lpstr>Présentation PowerPoint</vt:lpstr>
      <vt:lpstr>Présentation PowerPoint</vt:lpstr>
      <vt:lpstr>Les attendus et les exigences de la 2de GT</vt:lpstr>
      <vt:lpstr>Présentation PowerPoint</vt:lpstr>
      <vt:lpstr>Présentation PowerPoint</vt:lpstr>
      <vt:lpstr>Les choix possibles :</vt:lpstr>
      <vt:lpstr>Les autres possibilités d’orientation  en fin de seconde  Mais à la marge…</vt:lpstr>
      <vt:lpstr>Présentation PowerPoint</vt:lpstr>
    </vt:vector>
  </TitlesOfParts>
  <Company>Conseil Régional Ile de 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provadj</dc:creator>
  <cp:lastModifiedBy>pdesne</cp:lastModifiedBy>
  <cp:revision>175</cp:revision>
  <cp:lastPrinted>2021-03-01T16:19:29Z</cp:lastPrinted>
  <dcterms:created xsi:type="dcterms:W3CDTF">2010-12-10T07:26:05Z</dcterms:created>
  <dcterms:modified xsi:type="dcterms:W3CDTF">2022-03-14T16:35:15Z</dcterms:modified>
</cp:coreProperties>
</file>