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  <p:sldMasterId id="2147483975" r:id="rId2"/>
    <p:sldMasterId id="2147483988" r:id="rId3"/>
  </p:sldMasterIdLst>
  <p:notesMasterIdLst>
    <p:notesMasterId r:id="rId27"/>
  </p:notesMasterIdLst>
  <p:sldIdLst>
    <p:sldId id="320" r:id="rId4"/>
    <p:sldId id="372" r:id="rId5"/>
    <p:sldId id="353" r:id="rId6"/>
    <p:sldId id="354" r:id="rId7"/>
    <p:sldId id="355" r:id="rId8"/>
    <p:sldId id="368" r:id="rId9"/>
    <p:sldId id="311" r:id="rId10"/>
    <p:sldId id="314" r:id="rId11"/>
    <p:sldId id="312" r:id="rId12"/>
    <p:sldId id="335" r:id="rId13"/>
    <p:sldId id="369" r:id="rId14"/>
    <p:sldId id="334" r:id="rId15"/>
    <p:sldId id="364" r:id="rId16"/>
    <p:sldId id="363" r:id="rId17"/>
    <p:sldId id="325" r:id="rId18"/>
    <p:sldId id="374" r:id="rId19"/>
    <p:sldId id="376" r:id="rId20"/>
    <p:sldId id="375" r:id="rId21"/>
    <p:sldId id="359" r:id="rId22"/>
    <p:sldId id="291" r:id="rId23"/>
    <p:sldId id="340" r:id="rId24"/>
    <p:sldId id="329" r:id="rId25"/>
    <p:sldId id="331" r:id="rId2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Rouette" initials="NR" lastIdx="1" clrIdx="0">
    <p:extLst>
      <p:ext uri="{19B8F6BF-5375-455C-9EA6-DF929625EA0E}">
        <p15:presenceInfo xmlns:p15="http://schemas.microsoft.com/office/powerpoint/2012/main" userId="S-1-5-21-1750527873-1037266120-3498459047-97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5411" autoAdjust="0"/>
  </p:normalViewPr>
  <p:slideViewPr>
    <p:cSldViewPr snapToGrid="0">
      <p:cViewPr varScale="1">
        <p:scale>
          <a:sx n="86" d="100"/>
          <a:sy n="86" d="100"/>
        </p:scale>
        <p:origin x="78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5E7F1-CF3C-4126-A499-AC31F25FEFBA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7496F-5A66-431C-9C05-880A0958BB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38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 rot="10800000">
            <a:off x="0" y="0"/>
            <a:ext cx="11692715" cy="12806145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00" name="CustomShape 2"/>
          <p:cNvSpPr/>
          <p:nvPr/>
        </p:nvSpPr>
        <p:spPr>
          <a:xfrm rot="10800000">
            <a:off x="0" y="0"/>
            <a:ext cx="11692715" cy="128061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FE7FA45-5D9D-428C-B391-73AC129D92D8}" type="slidenum"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 rot="10800000">
            <a:off x="0" y="0"/>
            <a:ext cx="11692715" cy="12806145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18" name="CustomShape 2"/>
          <p:cNvSpPr/>
          <p:nvPr/>
        </p:nvSpPr>
        <p:spPr>
          <a:xfrm rot="10800000">
            <a:off x="0" y="0"/>
            <a:ext cx="11692715" cy="128061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F5E2B2BA-0B54-42F6-89D0-3652EEDC340A}" type="slidenum"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/>
              <a:t>2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7720"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defTabSz="447720"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defTabSz="447720"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defTabSz="447720"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defTabSz="447720"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851" indent="-228623" defTabSz="44772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2097" indent="-228623" defTabSz="44772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343" indent="-228623" defTabSz="44772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589" indent="-228623" defTabSz="44772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A6E77A20-A61D-46EF-B1D5-B625798B64F0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/>
              <a:t>6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60" y="4344095"/>
            <a:ext cx="5487681" cy="41154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4918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851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2097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343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589" indent="-228623" defTabSz="44930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72" algn="l"/>
                <a:tab pos="1447945" algn="l"/>
                <a:tab pos="2171917" algn="l"/>
                <a:tab pos="289589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A636F224-4BAC-475D-90B8-C10A52D4686E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fr-FR" alt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9" tIns="56346" rIns="90009" bIns="45005" anchor="b"/>
          <a:lstStyle>
            <a:lvl1pPr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9E4A76D-3A9A-4469-B3C0-6AC1116E24C7}" type="slidenum">
              <a:rPr lang="fr-FR" altLang="fr-FR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fld id="{40671A79-5AC1-430E-A063-01F8753BF11C}" type="slidenum">
              <a:rPr lang="fr-FR" altLang="fr-FR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endParaRPr lang="fr-FR" altLang="fr-FR" dirty="0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3885520" y="8686603"/>
            <a:ext cx="2972494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9" tIns="55590" rIns="90009" bIns="45005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667E22A-AAA4-4536-A2D8-896474AA3F7C}" type="slidenum">
              <a:rPr lang="fr-FR" altLang="fr-FR" sz="1200">
                <a:solidFill>
                  <a:srgbClr val="000000"/>
                </a:solidFill>
                <a:ea typeface="Microsoft YaHei" panose="020B0503020204020204" pitchFamily="34" charset="-122"/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endParaRPr lang="fr-FR" altLang="fr-FR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3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712788"/>
            <a:ext cx="6076950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614" y="4348859"/>
            <a:ext cx="5030374" cy="41329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5526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 rot="10800000">
            <a:off x="0" y="0"/>
            <a:ext cx="11692715" cy="12806145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04" name="CustomShape 2"/>
          <p:cNvSpPr/>
          <p:nvPr/>
        </p:nvSpPr>
        <p:spPr>
          <a:xfrm rot="10800000">
            <a:off x="0" y="0"/>
            <a:ext cx="11692715" cy="128061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95FD3FB0-D8F9-4814-8270-0FBD96613C96}" type="slidenum">
              <a:rPr lang="fr-FR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/>
              <a:t>19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15FB-9C9D-4715-AF48-A74E918308AC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8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55D97-C608-4E47-812D-F70EA244B780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4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785600" y="274657"/>
            <a:ext cx="36576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57"/>
            <a:ext cx="107696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1C6EE-DA40-43E6-ABFE-334A60D9C145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0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15FB-9C9D-4715-AF48-A74E918308AC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CAB44-CE1C-4344-B167-CB8B918F6EFF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402D-F512-4EE7-855D-F66D6D1E7666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79AC-75EA-46FA-B42E-E7AD132BE728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6" y="185977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418FD-2D4E-4C06-9035-E46DFB2AD224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2DD61-857F-4061-853E-32C58C7BAF90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F35DB-6CAE-4902-A25B-DC026B0DC6D2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B4AE1-6D2E-483B-A22E-AB2011D299DD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CAB44-CE1C-4344-B167-CB8B918F6EFF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5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63"/>
            <a:ext cx="812800" cy="365125"/>
          </a:xfrm>
        </p:spPr>
        <p:txBody>
          <a:bodyPr/>
          <a:lstStyle/>
          <a:p>
            <a:pPr>
              <a:defRPr/>
            </a:pPr>
            <a:fld id="{65CCF29F-B17B-4A2F-9BAE-E382750C84DC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55D97-C608-4E47-812D-F70EA244B780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1C6EE-DA40-43E6-ABFE-334A60D9C145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47283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364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26895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613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247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11217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68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402D-F512-4EE7-855D-F66D6D1E7666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64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47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27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581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2241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101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age 33"/>
          <p:cNvPicPr/>
          <p:nvPr/>
        </p:nvPicPr>
        <p:blipFill>
          <a:blip r:embed="rId2" cstate="print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 cstate="print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73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79AC-75EA-46FA-B42E-E7AD132BE728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4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418FD-2D4E-4C06-9035-E46DFB2AD224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2DD61-857F-4061-853E-32C58C7BAF90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9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F35DB-6CAE-4902-A25B-DC026B0DC6D2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6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B4AE1-6D2E-483B-A22E-AB2011D299DD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7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CF29F-B17B-4A2F-9BAE-E382750C84DC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3252B-BD1F-4A3E-872A-7F64E63097B9}" type="slidenum">
              <a:rPr lang="fr-FR" alt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9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6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6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3252B-BD1F-4A3E-872A-7F64E63097B9}" type="slidenum">
              <a:rPr lang="fr-FR" alt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>
                <a:latin typeface="Arial"/>
              </a:rPr>
              <a:t>Cliquez pour éditer le format du plan de texte</a:t>
            </a:r>
            <a:endParaRPr/>
          </a:p>
          <a:p>
            <a:pPr marL="863978" lvl="1" indent="-323992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800" spc="-1">
                <a:latin typeface="Arial"/>
              </a:rPr>
              <a:t>Second niveau de plan</a:t>
            </a:r>
            <a:endParaRPr/>
          </a:p>
          <a:p>
            <a:pPr marL="1295968" lvl="2" indent="-28799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spc="-1">
                <a:latin typeface="Arial"/>
              </a:rPr>
              <a:t>Troisième niveau de plan</a:t>
            </a:r>
            <a:endParaRPr/>
          </a:p>
          <a:p>
            <a:pPr marL="1727957" lvl="3" indent="-215995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000" spc="-1">
                <a:latin typeface="Arial"/>
              </a:rPr>
              <a:t>Quatrième niveau de plan</a:t>
            </a:r>
            <a:endParaRPr/>
          </a:p>
          <a:p>
            <a:pPr marL="2159946" lvl="4" indent="-215995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Cinquième niveau de plan</a:t>
            </a:r>
            <a:endParaRPr/>
          </a:p>
          <a:p>
            <a:pPr marL="2591935" lvl="5" indent="-215995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Sixième niveau de plan</a:t>
            </a:r>
            <a:endParaRPr/>
          </a:p>
          <a:p>
            <a:pPr marL="3023924" lvl="6" indent="-215995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Septième niveau de plan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700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</p:sldLayoutIdLst>
  <p:hf sldNum="0" hdr="0" ftr="0" dt="0"/>
  <p:txStyles>
    <p:titleStyle/>
    <p:bodyStyle>
      <a:lvl1pPr marL="575986" indent="-431989">
        <a:buClr>
          <a:srgbClr val="FFFFFF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-versailles.fr/cid110504/passpro-bac-pro-metiers-cuir-option-maroquinerie.html" TargetMode="External"/><Relationship Id="rId13" Type="http://schemas.openxmlformats.org/officeDocument/2006/relationships/hyperlink" Target="http://www.ac-versailles.fr/cid110567/passpro-patissier.html" TargetMode="External"/><Relationship Id="rId18" Type="http://schemas.openxmlformats.org/officeDocument/2006/relationships/hyperlink" Target="http://www.ac-versailles.fr/cid110506/passpro-2nde-pro-orientation-progressive-fac-routage-p.html" TargetMode="External"/><Relationship Id="rId3" Type="http://schemas.openxmlformats.org/officeDocument/2006/relationships/image" Target="../media/image7.jpeg"/><Relationship Id="rId21" Type="http://schemas.openxmlformats.org/officeDocument/2006/relationships/hyperlink" Target="http://www.ac-versailles.fr/cid110536/passpro-a-orientation-progressive-c.html" TargetMode="External"/><Relationship Id="rId7" Type="http://schemas.openxmlformats.org/officeDocument/2006/relationships/hyperlink" Target="http://www.ac-versailles.fr/cid110502/passpro-bac-pro-metiers-mode-vetements.html" TargetMode="External"/><Relationship Id="rId12" Type="http://schemas.openxmlformats.org/officeDocument/2006/relationships/hyperlink" Target="http://www.ac-versailles.fr/cid110523/passpro-bac-pro-photographie.html" TargetMode="External"/><Relationship Id="rId17" Type="http://schemas.openxmlformats.org/officeDocument/2006/relationships/hyperlink" Target="http://www.ac-versailles.fr/cid110598/passpro-2nde-pro-metiers-restauration.html" TargetMode="External"/><Relationship Id="rId25" Type="http://schemas.openxmlformats.org/officeDocument/2006/relationships/hyperlink" Target="http://www.ac-versailles.fr/cid110641/passpro-bac-pro-metiers-securite.html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ac-versailles.fr/cid110563/passpro-cuisine.html" TargetMode="External"/><Relationship Id="rId20" Type="http://schemas.openxmlformats.org/officeDocument/2006/relationships/hyperlink" Target="http://www.ac-versailles.fr/cid110527/passpro-2nde-pro-commune-aeronautique.html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ac-versailles.fr/cid110516/passpro-signaletique-enseigne-decor.html" TargetMode="External"/><Relationship Id="rId11" Type="http://schemas.openxmlformats.org/officeDocument/2006/relationships/hyperlink" Target="http://www.ac-versailles.fr/cid110521/passpro-bac-pro-artisanat-metiers-art-option-tapisserie-ameublement.html" TargetMode="External"/><Relationship Id="rId24" Type="http://schemas.openxmlformats.org/officeDocument/2006/relationships/hyperlink" Target="http://www.ac-versailles.fr/cid110635/passpro-agent-securite.html" TargetMode="External"/><Relationship Id="rId5" Type="http://schemas.openxmlformats.org/officeDocument/2006/relationships/hyperlink" Target="http://www.ac-versailles.fr/cid110513/passpro-accessoiriste-realisateur.html" TargetMode="External"/><Relationship Id="rId15" Type="http://schemas.openxmlformats.org/officeDocument/2006/relationships/hyperlink" Target="http://www.ac-versailles.fr/cid110596/passpro-commercialisation-services-hotel-cafe-restaurant.html" TargetMode="External"/><Relationship Id="rId23" Type="http://schemas.openxmlformats.org/officeDocument/2006/relationships/hyperlink" Target="http://www.ac-versailles.fr/cid110550/passpro-maintenance-vehicules-option-motocycles.html" TargetMode="External"/><Relationship Id="rId10" Type="http://schemas.openxmlformats.org/officeDocument/2006/relationships/hyperlink" Target="http://www.ac-versailles.fr/cid110518/passpro-bac-pro-artisanat-metiers-art-option-marchandisage-visuel.html" TargetMode="External"/><Relationship Id="rId19" Type="http://schemas.openxmlformats.org/officeDocument/2006/relationships/hyperlink" Target="http://www.ac-versailles.fr/cid110524/passpro-aeronautique-option-avionique.html" TargetMode="External"/><Relationship Id="rId4" Type="http://schemas.openxmlformats.org/officeDocument/2006/relationships/hyperlink" Target="http://www.ac-versailles.fr/cid110501/passpro-cap-ebeniste.html" TargetMode="External"/><Relationship Id="rId9" Type="http://schemas.openxmlformats.org/officeDocument/2006/relationships/hyperlink" Target="http://www.ac-versailles.fr/cid110505/passpro-bac-pro-artisanat-metiers-art-option-communication-visuelle-plurimedia.html" TargetMode="External"/><Relationship Id="rId14" Type="http://schemas.openxmlformats.org/officeDocument/2006/relationships/hyperlink" Target="http://www.ac-versailles.fr/cid110597/passpro-bac-pro-boulanger-patissier.html" TargetMode="External"/><Relationship Id="rId22" Type="http://schemas.openxmlformats.org/officeDocument/2006/relationships/hyperlink" Target="http://www.ac-versailles.fr/cid110537/passpro-bac-pro-conducteur-transport-routier-marchandis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11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260258" y="2941319"/>
            <a:ext cx="9168960" cy="3024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2023</a:t>
            </a:r>
          </a:p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RÉUNION D’INFORMATION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ORIENTATION POST 3</a:t>
            </a:r>
            <a:r>
              <a:rPr lang="fr-FR" sz="44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ème</a:t>
            </a: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fr-FR" dirty="0"/>
          </a:p>
          <a:p>
            <a:pPr algn="ctr">
              <a:lnSpc>
                <a:spcPct val="100000"/>
              </a:lnSpc>
            </a:pPr>
            <a:r>
              <a:rPr lang="fr-FR" dirty="0"/>
              <a:t>MME MAMALIGA</a:t>
            </a:r>
          </a:p>
          <a:p>
            <a:pPr algn="ctr">
              <a:lnSpc>
                <a:spcPct val="100000"/>
              </a:lnSpc>
            </a:pPr>
            <a:r>
              <a:rPr lang="fr-FR" dirty="0"/>
              <a:t>PSYCHOLOGUE DE L’EDUCATION NATIONALE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3" y="1292942"/>
            <a:ext cx="5023917" cy="130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628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34615"/>
              </p:ext>
            </p:extLst>
          </p:nvPr>
        </p:nvGraphicFramePr>
        <p:xfrm>
          <a:off x="612321" y="1078895"/>
          <a:ext cx="11062611" cy="53280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27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003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Enseignements de spécialités :</a:t>
                      </a:r>
                    </a:p>
                  </a:txBody>
                  <a:tcPr marL="18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Au Lycée Evariste Galois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Au Lycée Les Pierres Vives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Arts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Théâtre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Musique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Biologie, Ecologie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966">
                <a:tc>
                  <a:txBody>
                    <a:bodyPr/>
                    <a:lstStyle/>
                    <a:p>
                      <a:r>
                        <a:rPr lang="fr-FR" dirty="0"/>
                        <a:t>Histoire-Géographie, Géopolitique et Sciences politiques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Humanités, Littérature et Philosophie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Langues, Littératures et Cultures étrangères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Littérature,</a:t>
                      </a:r>
                      <a:r>
                        <a:rPr lang="fr-FR" baseline="0" dirty="0"/>
                        <a:t> langues et Cultures de l’antiquité</a:t>
                      </a:r>
                      <a:endParaRPr lang="fr-FR" dirty="0"/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Mathématiques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Numérique et Sciences informatiques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Physique Chimie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Sciences de la vie et de la terre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Sciences de l’ingénieur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003">
                <a:tc>
                  <a:txBody>
                    <a:bodyPr/>
                    <a:lstStyle/>
                    <a:p>
                      <a:r>
                        <a:rPr lang="fr-FR" dirty="0"/>
                        <a:t>Sciences économiques et sociales</a:t>
                      </a:r>
                    </a:p>
                  </a:txBody>
                  <a:tcPr marL="180000" marR="90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67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871133" y="188913"/>
            <a:ext cx="8737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38438" algn="l"/>
                <a:tab pos="3652838" algn="l"/>
                <a:tab pos="4567238" algn="l"/>
                <a:tab pos="5481638" algn="l"/>
                <a:tab pos="6392863" algn="l"/>
                <a:tab pos="7307263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Bacs Technologiques</a:t>
            </a:r>
          </a:p>
        </p:txBody>
      </p:sp>
      <p:sp>
        <p:nvSpPr>
          <p:cNvPr id="13324" name="Rectangle 4"/>
          <p:cNvSpPr>
            <a:spLocks noChangeArrowheads="1"/>
          </p:cNvSpPr>
          <p:nvPr/>
        </p:nvSpPr>
        <p:spPr bwMode="auto">
          <a:xfrm>
            <a:off x="461367" y="793381"/>
            <a:ext cx="11262784" cy="2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370013"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"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 Les enseignements sont un peu plus concrets (observation / expérimentation)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"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 Le travail se fait à la maison mais aussi en petit groupe.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"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 Pour ceux qui aiment  :	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	                    -  Réaliser des travaux pratiques en laboratoire, salle informatique …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		    -  Travailler en groupe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		    -  Aborder plus précisément des connaissances dans un domaine professionnel</a:t>
            </a:r>
          </a:p>
          <a:p>
            <a:pPr lvl="3" indent="0"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rgbClr val="000000"/>
                </a:solidFill>
                <a:latin typeface="Baskerville Old Face" panose="02020602080505020303" pitchFamily="18" charset="0"/>
              </a:rPr>
              <a:t>		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964442" y="3102432"/>
            <a:ext cx="4073877" cy="87817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0099CC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STMG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du Management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et de la Gestion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964441" y="4114800"/>
            <a:ext cx="4073879" cy="6605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0099CC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STL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de Laboratoire 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964442" y="4981164"/>
            <a:ext cx="4073877" cy="73724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0099CC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STI2D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de l’industrie et du Développement Durable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964442" y="5825681"/>
            <a:ext cx="4073879" cy="742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0099CC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ST2S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de la Santé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et du Social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432941" y="3102433"/>
            <a:ext cx="4608443" cy="72145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009671"/>
            </a:solidFill>
            <a:miter lim="800000"/>
            <a:headEnd/>
            <a:tailEnd/>
          </a:ln>
        </p:spPr>
        <p:txBody>
          <a:bodyPr lIns="90000" tIns="56466" rIns="90000" bIns="45000" anchor="ctr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STAV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de l’Agronomie et du Vivant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6432941" y="3980606"/>
            <a:ext cx="4608443" cy="8441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FF9900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STD2A 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du Design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et  des Art Appliqués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480044" y="5825681"/>
            <a:ext cx="4487152" cy="742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CC0099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S2TMD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Techniques du </a:t>
            </a:r>
            <a:r>
              <a:rPr lang="fr-FR" altLang="fr-FR" sz="1300" b="1" dirty="0" err="1">
                <a:solidFill>
                  <a:srgbClr val="000000"/>
                </a:solidFill>
                <a:cs typeface="Arial Unicode MS" panose="020B0604020202020204" pitchFamily="34" charset="-128"/>
              </a:rPr>
              <a:t>Théatre</a:t>
            </a: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 de la Musique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et de la Danse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480043" y="4981164"/>
            <a:ext cx="4487151" cy="73724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600">
            <a:solidFill>
              <a:srgbClr val="CC0099"/>
            </a:solidFill>
            <a:miter lim="800000"/>
            <a:headEnd/>
            <a:tailEnd/>
          </a:ln>
        </p:spPr>
        <p:txBody>
          <a:bodyPr lIns="90000" tIns="5646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STHR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Sciences et Technologies de l’Hôtellerie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et de la Restauration</a:t>
            </a:r>
          </a:p>
        </p:txBody>
      </p:sp>
    </p:spTree>
    <p:extLst>
      <p:ext uri="{BB962C8B-B14F-4D97-AF65-F5344CB8AC3E}">
        <p14:creationId xmlns:p14="http://schemas.microsoft.com/office/powerpoint/2010/main" val="285972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46144"/>
              </p:ext>
            </p:extLst>
          </p:nvPr>
        </p:nvGraphicFramePr>
        <p:xfrm>
          <a:off x="693055" y="678844"/>
          <a:ext cx="10500180" cy="60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5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fr-FR" altLang="fr-FR" sz="1800" u="none" dirty="0"/>
                        <a:t>IMPLANTATION DES BACS TECHNOS</a:t>
                      </a:r>
                      <a:endParaRPr lang="fr-FR" altLang="fr-FR" sz="1800" b="1" u="none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fr-FR" altLang="fr-FR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STI2D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altLang="fr-FR" sz="1800" dirty="0"/>
                        <a:t>Lycée les Pierres Vives, Carrières sur Seine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Léonard de Vinci, Saint-Germain en Laye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Charles de Gaulle, Poissy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Galilée, Cergy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Jean Jaurès, Argenteuil</a:t>
                      </a:r>
                      <a:endParaRPr lang="fr-FR" altLang="fr-FR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STMG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altLang="fr-FR" sz="1800" dirty="0"/>
                        <a:t>Lycée E. Galois, Sartrouville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Le Corbusier, Poissy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Jules Ferry, Conflans Ste Honorine   </a:t>
                      </a:r>
                      <a:endParaRPr lang="fr-FR" altLang="fr-FR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ST2S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altLang="fr-FR" sz="1800" dirty="0"/>
                        <a:t>Lycée Louise Weiss, Achères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Poquelin, Saint-Germain en Laye</a:t>
                      </a: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René Auffray</a:t>
                      </a:r>
                      <a:r>
                        <a:rPr lang="fr-FR" altLang="fr-FR" sz="1800"/>
                        <a:t>, Clichy</a:t>
                      </a:r>
                      <a:endParaRPr lang="fr-FR" altLang="fr-FR" sz="1800" dirty="0"/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altLang="fr-FR" sz="1800" dirty="0"/>
                        <a:t>Lycée F. et N. Léger, Argenteuil</a:t>
                      </a:r>
                      <a:endParaRPr lang="fr-FR" altLang="fr-FR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STD2A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altLang="fr-FR" sz="1800" dirty="0"/>
                        <a:t>Lycée Le Corbusier, Poissy</a:t>
                      </a:r>
                      <a:endParaRPr lang="fr-FR" altLang="fr-FR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STL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altLang="fr-FR" sz="1800" dirty="0"/>
                        <a:t>Lycée Léonard </a:t>
                      </a:r>
                      <a:r>
                        <a:rPr lang="fr-FR" altLang="fr-FR" sz="1800"/>
                        <a:t>de Vinci, </a:t>
                      </a:r>
                      <a:r>
                        <a:rPr lang="fr-FR" altLang="fr-FR" sz="1800" dirty="0"/>
                        <a:t>Saint-Germain en Laye</a:t>
                      </a:r>
                      <a:endParaRPr lang="fr-FR" altLang="fr-FR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STAV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dirty="0"/>
                        <a:t>Lycée Agricole et horticole, Saint-Germain en Laye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STHR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dirty="0"/>
                        <a:t>Lycée d’Hôtellerie et de tourisme, Guyancourt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dirty="0"/>
                        <a:t>Lycée René Auffray, Clichy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 S2TMD </a:t>
                      </a:r>
                      <a:endParaRPr lang="fr-FR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altLang="fr-FR" sz="1800" dirty="0"/>
                        <a:t>Lycée La Bruyère, Versailles</a:t>
                      </a:r>
                      <a:endParaRPr lang="fr-FR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42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31291" t="18444" r="32451" b="40316"/>
          <a:stretch/>
        </p:blipFill>
        <p:spPr bwMode="auto">
          <a:xfrm>
            <a:off x="2873829" y="1232809"/>
            <a:ext cx="6743699" cy="4939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499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27886" t="20883" r="30889" b="32319"/>
          <a:stretch/>
        </p:blipFill>
        <p:spPr bwMode="auto">
          <a:xfrm>
            <a:off x="2696887" y="1102180"/>
            <a:ext cx="6985957" cy="5004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347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32556" y="476470"/>
            <a:ext cx="8256917" cy="588842"/>
          </a:xfrm>
        </p:spPr>
        <p:txBody>
          <a:bodyPr>
            <a:noAutofit/>
          </a:bodyPr>
          <a:lstStyle/>
          <a:p>
            <a:pPr algn="ctr"/>
            <a:r>
              <a:rPr lang="fr-FR" sz="3000" b="1" cap="all" dirty="0">
                <a:solidFill>
                  <a:srgbClr val="002060"/>
                </a:solidFill>
              </a:rPr>
              <a:t>La voie professionnelle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4507" y="1088739"/>
            <a:ext cx="10353764" cy="5544616"/>
          </a:xfrm>
        </p:spPr>
        <p:txBody>
          <a:bodyPr>
            <a:noAutofit/>
          </a:bodyPr>
          <a:lstStyle/>
          <a:p>
            <a:pPr marL="0" indent="0">
              <a:buClr>
                <a:srgbClr val="002060"/>
              </a:buClr>
              <a:buSzPct val="70000"/>
              <a:buNone/>
            </a:pPr>
            <a:endParaRPr lang="fr-FR" sz="1000" b="1" dirty="0"/>
          </a:p>
          <a:p>
            <a:pPr marL="0" indent="0">
              <a:buClr>
                <a:srgbClr val="002060"/>
              </a:buClr>
              <a:buSzPct val="70000"/>
              <a:buNone/>
            </a:pPr>
            <a:r>
              <a:rPr lang="fr-FR" sz="2000" b="1" dirty="0"/>
              <a:t>OBJECTIFS</a:t>
            </a:r>
            <a:endParaRPr lang="fr-FR" sz="2000" dirty="0"/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2000" dirty="0"/>
              <a:t>Préparer un diplôme et apprendre un métier en 2 ou 3 ans après la 3ème. </a:t>
            </a:r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2000" dirty="0"/>
              <a:t>S’insérer rapidement sur le marché du travail ou permettre aux jeunes de poursuivre leurs études après le Bac Pro vers l’enseignement supérieur (BTS).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200" dirty="0"/>
          </a:p>
          <a:p>
            <a:pPr marL="36899" indent="0">
              <a:buNone/>
            </a:pPr>
            <a:r>
              <a:rPr lang="fr-FR" sz="2000" b="1" dirty="0"/>
              <a:t>POUR QUI </a:t>
            </a:r>
          </a:p>
          <a:p>
            <a:pPr marL="36899" indent="0">
              <a:buNone/>
            </a:pPr>
            <a:r>
              <a:rPr lang="fr-FR" sz="2000" dirty="0"/>
              <a:t>Pour les élèves qui : </a:t>
            </a:r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2000" dirty="0"/>
              <a:t>Aiment les choses concrètes en lien avec le monde du travail. </a:t>
            </a:r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2000" dirty="0"/>
              <a:t>Ont besoin de donner du sens aux disciplines scolaires (matières) à travers une pratique et des applications concrètes. </a:t>
            </a:r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2000" dirty="0"/>
              <a:t>Ont déjà une idée de la branche professionnelle qui les intéresse. </a:t>
            </a:r>
          </a:p>
          <a:p>
            <a:pPr marL="36511" indent="0" algn="just">
              <a:buClr>
                <a:srgbClr val="002060"/>
              </a:buClr>
              <a:buSzPct val="70000"/>
              <a:buNone/>
            </a:pPr>
            <a:endParaRPr lang="fr-FR" sz="1000" dirty="0"/>
          </a:p>
          <a:p>
            <a:pPr marL="36511" indent="0" algn="just">
              <a:buClr>
                <a:srgbClr val="002060"/>
              </a:buClr>
              <a:buSzPct val="70000"/>
              <a:buNone/>
            </a:pPr>
            <a:r>
              <a:rPr lang="fr-FR" sz="2000" i="1" dirty="0"/>
              <a:t>La formation se déroule soit en CFA et nécessite de trouver un patron ; soit en Lycée Professionnel avec des stages.</a:t>
            </a:r>
          </a:p>
          <a:p>
            <a:pPr marL="36511" indent="0" algn="just">
              <a:buClr>
                <a:srgbClr val="002060"/>
              </a:buClr>
              <a:buSzPct val="70000"/>
              <a:buNone/>
            </a:pPr>
            <a:r>
              <a:rPr lang="fr-FR" sz="2000" i="1" dirty="0"/>
              <a:t>Des vœux sous statut scolaire sont recommandés en parallèle d’une démarche vers l’apprentissage.</a:t>
            </a:r>
          </a:p>
          <a:p>
            <a:pPr marL="379411" indent="-342900" algn="just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324845" y="1212269"/>
            <a:ext cx="9793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0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32555" y="661136"/>
            <a:ext cx="9543483" cy="5888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cap="all" dirty="0">
                <a:solidFill>
                  <a:srgbClr val="002060"/>
                </a:solidFill>
              </a:rPr>
              <a:t>LES FAMILLES DE METIERS EN VOIE PROFESSIONNELLE</a:t>
            </a:r>
          </a:p>
          <a:p>
            <a:endParaRPr lang="fr-FR" sz="1000" b="1" cap="all" dirty="0">
              <a:solidFill>
                <a:srgbClr val="002060"/>
              </a:solidFill>
            </a:endParaRPr>
          </a:p>
          <a:p>
            <a:pPr algn="just"/>
            <a:endParaRPr lang="fr-FR" sz="2800" dirty="0"/>
          </a:p>
          <a:p>
            <a:pPr algn="just"/>
            <a:r>
              <a:rPr lang="fr-FR" sz="2800" dirty="0">
                <a:sym typeface="Webdings" panose="05030102010509060703" pitchFamily="18" charset="2"/>
              </a:rPr>
              <a:t></a:t>
            </a:r>
            <a:r>
              <a:rPr lang="fr-FR" sz="2800" dirty="0"/>
              <a:t>Depuis la rentrée 2019, la 2ᵈᵉ professionnelle est organisée par familles de métiers dans la plupart des domaines ; chacune d’entre elles regroupe plusieurs spécialités du bac professionnel. L'objectif est de donner le temps et les connaissances nécessaires aux élèves pour choisir un métier.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ebdings" panose="05030102010509060703" pitchFamily="18" charset="2"/>
              <a:buChar char="4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familles de métiers sont proposées en 2</a:t>
            </a:r>
            <a:r>
              <a:rPr lang="fr-F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(voir www.onisep.fr)</a:t>
            </a:r>
          </a:p>
          <a:p>
            <a:pPr marL="342900" indent="-342900" algn="just">
              <a:buFont typeface="Webdings" panose="05030102010509060703" pitchFamily="18" charset="2"/>
              <a:buChar char="4"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ebdings" panose="05030102010509060703" pitchFamily="18" charset="2"/>
              <a:buChar char="4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existe, par ailleurs, 36 bac Pro hors familles de métiers.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04297" y="476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03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CFC4AEE-0E06-4E59-A78C-320A75E7C64F}"/>
              </a:ext>
            </a:extLst>
          </p:cNvPr>
          <p:cNvSpPr txBox="1">
            <a:spLocks/>
          </p:cNvSpPr>
          <p:nvPr/>
        </p:nvSpPr>
        <p:spPr>
          <a:xfrm>
            <a:off x="896646" y="1010510"/>
            <a:ext cx="10892900" cy="5888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cap="all" dirty="0">
                <a:solidFill>
                  <a:srgbClr val="002060"/>
                </a:solidFill>
              </a:rPr>
              <a:t>Quelques familles de métiers </a:t>
            </a:r>
          </a:p>
          <a:p>
            <a:pPr algn="l"/>
            <a:endParaRPr lang="fr-FR" sz="3000" b="1" cap="all" dirty="0">
              <a:solidFill>
                <a:srgbClr val="002060"/>
              </a:solidFill>
            </a:endParaRPr>
          </a:p>
          <a:p>
            <a:endParaRPr lang="fr-FR" sz="1000" b="1" cap="all" dirty="0">
              <a:solidFill>
                <a:srgbClr val="002060"/>
              </a:solidFill>
            </a:endParaRPr>
          </a:p>
          <a:p>
            <a:pPr algn="l"/>
            <a:endParaRPr lang="fr-FR" sz="2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D95B91-EE3A-491A-A6FC-F4FEC0BB9C69}"/>
              </a:ext>
            </a:extLst>
          </p:cNvPr>
          <p:cNvSpPr txBox="1"/>
          <p:nvPr/>
        </p:nvSpPr>
        <p:spPr>
          <a:xfrm>
            <a:off x="6304297" y="476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BE1982-E478-4FF9-8CBC-9856C06A48E3}"/>
              </a:ext>
            </a:extLst>
          </p:cNvPr>
          <p:cNvSpPr/>
          <p:nvPr/>
        </p:nvSpPr>
        <p:spPr>
          <a:xfrm>
            <a:off x="846443" y="2548527"/>
            <a:ext cx="5185646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Métiers du numérique et de la transition énergétique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Technicien en installation des systèmes énergétiques et climatiques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Technicien de maintenance des systèmes énergétiques et climatiques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Technicien gaz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Technicien du froid et du conditionnement d’air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Métiers de l’électricité et de ses environnements connectés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Systèmes numériques (options A, B et C)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cap="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87F590-327A-4F70-80FA-72F652C0D708}"/>
              </a:ext>
            </a:extLst>
          </p:cNvPr>
          <p:cNvSpPr/>
          <p:nvPr/>
        </p:nvSpPr>
        <p:spPr>
          <a:xfrm>
            <a:off x="7297944" y="2098122"/>
            <a:ext cx="4047613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Métiers de la relation client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n w="0"/>
              <a:solidFill>
                <a:srgbClr val="A500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M</a:t>
            </a:r>
            <a:r>
              <a:rPr lang="fr-FR" sz="1600" cap="al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é</a:t>
            </a:r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TIERS</a:t>
            </a:r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 DU COMMERCE ET DE LA VENTE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M</a:t>
            </a:r>
            <a:r>
              <a:rPr lang="fr-FR" sz="1600" cap="al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é</a:t>
            </a:r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TIERS</a:t>
            </a:r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 DE L’ACCUEIL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94F6B9-F26C-44EA-AEBF-15919A347822}"/>
              </a:ext>
            </a:extLst>
          </p:cNvPr>
          <p:cNvSpPr/>
          <p:nvPr/>
        </p:nvSpPr>
        <p:spPr>
          <a:xfrm>
            <a:off x="7498943" y="3948910"/>
            <a:ext cx="4047612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Métiers de l’alimentation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n w="0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Boucher-charcutier-traiteur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Boulanger-pâtissier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cap="al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Poissonnier-écailler-traiteur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600" cap="al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45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3101" y="693968"/>
            <a:ext cx="978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 BACCALAUREAT PROFESSIONNEL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53280"/>
              </p:ext>
            </p:extLst>
          </p:nvPr>
        </p:nvGraphicFramePr>
        <p:xfrm>
          <a:off x="526993" y="1347358"/>
          <a:ext cx="10944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nde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fr-FR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Enseignements professionnels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enseignements professionnels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français en </a:t>
                      </a:r>
                      <a:r>
                        <a:rPr lang="fr-F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-intervention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h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enseignements professionnels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mathématiques-sciences en </a:t>
                      </a:r>
                      <a:r>
                        <a:rPr lang="fr-F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-intervention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réalisation de projet/chef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d’œuvre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Enseignements généraux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Français, histoire-géo, et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enseignement moral et civique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Mathématiques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 vivante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Sciences ou langue vivante B (selon spécialité)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Arts appliqués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Consolidation, accompagnement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personnalisé et préparation à l’orientation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194618" y="6288073"/>
            <a:ext cx="979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84 semaines d’enseignement / 22 semaines de période de formation en milieu professionnel</a:t>
            </a:r>
          </a:p>
        </p:txBody>
      </p:sp>
    </p:spTree>
    <p:extLst>
      <p:ext uri="{BB962C8B-B14F-4D97-AF65-F5344CB8AC3E}">
        <p14:creationId xmlns:p14="http://schemas.microsoft.com/office/powerpoint/2010/main" val="2006252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2"/>
          <p:cNvSpPr/>
          <p:nvPr/>
        </p:nvSpPr>
        <p:spPr>
          <a:xfrm>
            <a:off x="1679520" y="188640"/>
            <a:ext cx="9601056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endParaRPr sz="1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39" name="Picture 5"/>
          <p:cNvPicPr/>
          <p:nvPr/>
        </p:nvPicPr>
        <p:blipFill>
          <a:blip r:embed="rId3" cstate="print"/>
          <a:stretch/>
        </p:blipFill>
        <p:spPr>
          <a:xfrm rot="20579249">
            <a:off x="474167" y="856964"/>
            <a:ext cx="1736321" cy="450918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D6E8FA-3D05-489A-8CCC-B1EC39DD3CF9}"/>
              </a:ext>
            </a:extLst>
          </p:cNvPr>
          <p:cNvSpPr/>
          <p:nvPr/>
        </p:nvSpPr>
        <p:spPr>
          <a:xfrm>
            <a:off x="2447595" y="232441"/>
            <a:ext cx="96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Les élèves, candidats à l'admission dans certaines formations professionnelles post 3e, peuvent bénéficier d'</a:t>
            </a:r>
            <a:r>
              <a:rPr lang="fr-FR" b="1" dirty="0">
                <a:solidFill>
                  <a:prstClr val="black"/>
                </a:solidFill>
              </a:rPr>
              <a:t>entretiens d'information</a:t>
            </a:r>
            <a:r>
              <a:rPr lang="fr-FR" dirty="0">
                <a:solidFill>
                  <a:prstClr val="black"/>
                </a:solidFill>
              </a:rPr>
              <a:t> spécialement organisés pour eux par des lycées de l'académie entre février et mai (en attente de la circulaire 2023)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4D2A9-D0DA-4F2B-8C08-3CB2727B5DAA}"/>
              </a:ext>
            </a:extLst>
          </p:cNvPr>
          <p:cNvSpPr/>
          <p:nvPr/>
        </p:nvSpPr>
        <p:spPr>
          <a:xfrm>
            <a:off x="446192" y="2062810"/>
            <a:ext cx="556664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45548C"/>
                </a:solidFill>
              </a:rPr>
              <a:t>Métiers d'art</a:t>
            </a:r>
          </a:p>
          <a:p>
            <a:r>
              <a:rPr lang="fr-FR" sz="1400" dirty="0">
                <a:solidFill>
                  <a:srgbClr val="18417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Ébéniste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Accessoiriste réalisateur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Signalétique et décors graphiques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Métiers de la mode - vêtements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commune Métiers du cuir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u="sng" dirty="0">
                <a:solidFill>
                  <a:srgbClr val="18417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Artisanat et métiers d'art option communication visuelle plurimédia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Artisanat et métiers d'art option marchandisage visuel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Artisanat et métiers d'art option tapisserie d'ameublement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Photographie</a:t>
            </a:r>
            <a:endParaRPr lang="fr-FR" sz="1400" dirty="0">
              <a:solidFill>
                <a:srgbClr val="18417F"/>
              </a:solidFill>
            </a:endParaRPr>
          </a:p>
          <a:p>
            <a:endParaRPr lang="fr-FR" sz="1400" dirty="0">
              <a:solidFill>
                <a:srgbClr val="18417F"/>
              </a:solidFill>
            </a:endParaRPr>
          </a:p>
          <a:p>
            <a:r>
              <a:rPr lang="fr-FR" sz="1400" b="1" dirty="0">
                <a:solidFill>
                  <a:srgbClr val="45548C"/>
                </a:solidFill>
              </a:rPr>
              <a:t>Alimentation</a:t>
            </a:r>
          </a:p>
          <a:p>
            <a:r>
              <a:rPr lang="fr-FR" sz="1400" u="sng" dirty="0">
                <a:solidFill>
                  <a:srgbClr val="18417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Pâtissier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commune Métiers de l'alimentation</a:t>
            </a:r>
            <a:endParaRPr lang="fr-FR" sz="1400" dirty="0">
              <a:solidFill>
                <a:srgbClr val="18417F"/>
              </a:solidFill>
            </a:endParaRP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b="1" dirty="0">
                <a:solidFill>
                  <a:srgbClr val="45548C"/>
                </a:solidFill>
              </a:rPr>
              <a:t>Hôtellerie et Restauration</a:t>
            </a:r>
          </a:p>
          <a:p>
            <a:r>
              <a:rPr lang="fr-FR" sz="1400" dirty="0">
                <a:solidFill>
                  <a:srgbClr val="18417F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Commercialisation et services en hôtel-café-restaurant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Cuisine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commune Métiers de l'hôtellerie - restauration</a:t>
            </a:r>
            <a:endParaRPr lang="fr-FR" sz="1400" dirty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16238-2489-44D8-B581-FF3A52C70965}"/>
              </a:ext>
            </a:extLst>
          </p:cNvPr>
          <p:cNvSpPr/>
          <p:nvPr/>
        </p:nvSpPr>
        <p:spPr>
          <a:xfrm>
            <a:off x="6480048" y="2062810"/>
            <a:ext cx="504203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45548C"/>
                </a:solidFill>
              </a:rPr>
              <a:t>industries Graphiques et de la Communication</a:t>
            </a:r>
          </a:p>
          <a:p>
            <a:r>
              <a:rPr lang="fr-FR" sz="1400" dirty="0">
                <a:solidFill>
                  <a:srgbClr val="18417F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commune Métiers des industries graphiques </a:t>
            </a:r>
          </a:p>
          <a:p>
            <a:r>
              <a:rPr lang="fr-FR" sz="1400" dirty="0">
                <a:solidFill>
                  <a:srgbClr val="18417F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de la communication</a:t>
            </a:r>
            <a:endParaRPr lang="fr-FR" sz="1400" dirty="0">
              <a:solidFill>
                <a:srgbClr val="18417F"/>
              </a:solidFill>
            </a:endParaRP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b="1" dirty="0">
                <a:solidFill>
                  <a:srgbClr val="45548C"/>
                </a:solidFill>
              </a:rPr>
              <a:t>Aéronautique</a:t>
            </a:r>
          </a:p>
          <a:p>
            <a:r>
              <a:rPr lang="fr-FR" sz="1400" dirty="0">
                <a:solidFill>
                  <a:srgbClr val="18417F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Aéronautique option avionique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commune Métiers de l'aéronautique</a:t>
            </a:r>
            <a:endParaRPr lang="fr-FR" sz="1400" dirty="0">
              <a:solidFill>
                <a:srgbClr val="18417F"/>
              </a:solidFill>
            </a:endParaRP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b="1" dirty="0">
                <a:solidFill>
                  <a:srgbClr val="45548C"/>
                </a:solidFill>
              </a:rPr>
              <a:t>Conduite</a:t>
            </a:r>
          </a:p>
          <a:p>
            <a:r>
              <a:rPr lang="fr-FR" sz="1400" dirty="0">
                <a:solidFill>
                  <a:srgbClr val="18417F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à orientation progressive C.L.M. / C.R.M.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Conducteur transport routier marchandises</a:t>
            </a:r>
            <a:endParaRPr lang="fr-FR" sz="1400" dirty="0">
              <a:solidFill>
                <a:srgbClr val="18417F"/>
              </a:solidFill>
            </a:endParaRPr>
          </a:p>
          <a:p>
            <a:br>
              <a:rPr lang="fr-FR" sz="1400" dirty="0">
                <a:solidFill>
                  <a:srgbClr val="000000"/>
                </a:solidFill>
              </a:rPr>
            </a:b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b="1" dirty="0">
                <a:solidFill>
                  <a:srgbClr val="45548C"/>
                </a:solidFill>
              </a:rPr>
              <a:t>Maintenance des véhicules</a:t>
            </a:r>
          </a:p>
          <a:p>
            <a:r>
              <a:rPr lang="fr-FR" sz="1400" u="sng" dirty="0">
                <a:solidFill>
                  <a:srgbClr val="18417F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Maintenance de véhicules option motocycles</a:t>
            </a:r>
            <a:endParaRPr lang="fr-FR" sz="1400" u="sng" dirty="0">
              <a:solidFill>
                <a:srgbClr val="18417F"/>
              </a:solidFill>
            </a:endParaRPr>
          </a:p>
          <a:p>
            <a:endParaRPr lang="fr-FR" sz="1400" u="sng" dirty="0">
              <a:solidFill>
                <a:srgbClr val="18417F"/>
              </a:solidFill>
            </a:endParaRPr>
          </a:p>
          <a:p>
            <a:r>
              <a:rPr lang="fr-FR" sz="1400" b="1" dirty="0">
                <a:solidFill>
                  <a:srgbClr val="45548C"/>
                </a:solidFill>
              </a:rPr>
              <a:t>Prévention - Sécurité</a:t>
            </a:r>
          </a:p>
          <a:p>
            <a:r>
              <a:rPr lang="fr-FR" sz="1400" u="sng" dirty="0">
                <a:solidFill>
                  <a:srgbClr val="18417F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C.A.P. Agent de sécurité</a:t>
            </a:r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18417F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2nde pro Métiers de la sécurité</a:t>
            </a:r>
            <a:endParaRPr lang="fr-FR" sz="1400" dirty="0">
              <a:solidFill>
                <a:srgbClr val="18417F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332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946042" y="806185"/>
            <a:ext cx="10561173" cy="648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30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AFFELNET</a:t>
            </a:r>
            <a:r>
              <a:rPr lang="fr-FR" sz="3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Affectation des élèves par le Net</a:t>
            </a:r>
            <a:endParaRPr sz="16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779" y="1454256"/>
            <a:ext cx="8931728" cy="478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44284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789" y="-793820"/>
            <a:ext cx="15303640" cy="80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2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4108" y="660698"/>
            <a:ext cx="9720073" cy="792088"/>
          </a:xfrm>
        </p:spPr>
        <p:txBody>
          <a:bodyPr/>
          <a:lstStyle/>
          <a:p>
            <a:pPr algn="ctr"/>
            <a:r>
              <a:rPr lang="fr-FR" sz="3000" b="1" kern="1200" cap="all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  <a:ea typeface="+mn-ea"/>
                <a:cs typeface="+mn-cs"/>
              </a:rPr>
              <a:t>Sitographie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033" y="1582555"/>
            <a:ext cx="11366783" cy="5452426"/>
          </a:xfrm>
          <a:noFill/>
        </p:spPr>
        <p:txBody>
          <a:bodyPr anchor="ctr" anchorCtr="0">
            <a:normAutofit fontScale="77500" lnSpcReduction="20000"/>
          </a:bodyPr>
          <a:lstStyle/>
          <a:p>
            <a:pPr defTabSz="898525">
              <a:lnSpc>
                <a:spcPct val="120000"/>
              </a:lnSpc>
              <a:buClr>
                <a:srgbClr val="002060"/>
              </a:buClr>
              <a:buSzPct val="70000"/>
            </a:pPr>
            <a:r>
              <a:rPr lang="fr-FR" sz="3300" dirty="0"/>
              <a:t>Le site du CIO de Poissy sur www.ac-versailles.fr ; onglet orientation</a:t>
            </a:r>
          </a:p>
          <a:p>
            <a:pPr marL="0" indent="0" defTabSz="898525">
              <a:lnSpc>
                <a:spcPct val="120000"/>
              </a:lnSpc>
              <a:buClr>
                <a:srgbClr val="002060"/>
              </a:buClr>
              <a:buSzPct val="70000"/>
              <a:buNone/>
            </a:pPr>
            <a:endParaRPr lang="fr-FR" sz="3300" dirty="0"/>
          </a:p>
          <a:p>
            <a:pPr defTabSz="898525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3300" dirty="0"/>
              <a:t>Le site de l’ONISEP : présentation des métiers, des filières, vidéos sur les métiers à disposition </a:t>
            </a:r>
            <a:r>
              <a:rPr lang="fr-FR" sz="3300" dirty="0">
                <a:solidFill>
                  <a:schemeClr val="accent1"/>
                </a:solidFill>
              </a:rPr>
              <a:t>http://www.onisep.fr/ </a:t>
            </a:r>
          </a:p>
          <a:p>
            <a:pPr>
              <a:lnSpc>
                <a:spcPct val="120000"/>
              </a:lnSpc>
              <a:buClr>
                <a:srgbClr val="002060"/>
              </a:buClr>
              <a:buSzPct val="70000"/>
            </a:pPr>
            <a:r>
              <a:rPr lang="fr-FR" sz="3300" dirty="0">
                <a:solidFill>
                  <a:schemeClr val="accent1"/>
                </a:solidFill>
              </a:rPr>
              <a:t> </a:t>
            </a:r>
            <a:r>
              <a:rPr lang="fr-FR" sz="3300" u="sng" dirty="0">
                <a:solidFill>
                  <a:schemeClr val="accent1"/>
                </a:solidFill>
              </a:rPr>
              <a:t>https://www.oriane.info/</a:t>
            </a:r>
            <a:r>
              <a:rPr lang="fr-FR" sz="33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endParaRPr lang="fr-FR" sz="3300" dirty="0"/>
          </a:p>
          <a:p>
            <a:pPr marL="0" defTabSz="898525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3300" dirty="0">
                <a:solidFill>
                  <a:schemeClr val="accent2"/>
                </a:solidFill>
              </a:rPr>
              <a:t>http://www.secondes-premieres2022-2023.fr</a:t>
            </a:r>
          </a:p>
          <a:p>
            <a:pPr marL="0" indent="0" defTabSz="898525">
              <a:lnSpc>
                <a:spcPct val="120000"/>
              </a:lnSpc>
              <a:buClr>
                <a:srgbClr val="002060"/>
              </a:buClr>
              <a:buSzPct val="70000"/>
              <a:buNone/>
            </a:pPr>
            <a:endParaRPr lang="fr-FR" sz="3300" dirty="0"/>
          </a:p>
          <a:p>
            <a:pPr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3300" dirty="0"/>
              <a:t>Choisir ses enseignements de spécialités pour la 1</a:t>
            </a:r>
            <a:r>
              <a:rPr lang="fr-FR" sz="3300" baseline="30000" dirty="0"/>
              <a:t>ère</a:t>
            </a:r>
            <a:r>
              <a:rPr lang="fr-FR" sz="3300" dirty="0"/>
              <a:t> : </a:t>
            </a:r>
            <a:r>
              <a:rPr lang="fr-FR" sz="3300" dirty="0">
                <a:solidFill>
                  <a:schemeClr val="accent1"/>
                </a:solidFill>
              </a:rPr>
              <a:t>www.horizons2021.fr/</a:t>
            </a:r>
          </a:p>
          <a:p>
            <a:pPr marL="0" indent="0">
              <a:lnSpc>
                <a:spcPct val="120000"/>
              </a:lnSpc>
              <a:buClr>
                <a:srgbClr val="002060"/>
              </a:buClr>
              <a:buSzPct val="70000"/>
              <a:buNone/>
            </a:pPr>
            <a:endParaRPr lang="fr-FR" sz="3300" dirty="0"/>
          </a:p>
          <a:p>
            <a:pPr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fr-FR" sz="3300" dirty="0"/>
              <a:t>Le site de Parcours sup avec les écoles par filière https:</a:t>
            </a:r>
            <a:r>
              <a:rPr lang="fr-FR" sz="3300" dirty="0">
                <a:solidFill>
                  <a:schemeClr val="accent1"/>
                </a:solidFill>
              </a:rPr>
              <a:t>//www.parcoursup.fr/ </a:t>
            </a:r>
          </a:p>
          <a:p>
            <a:pPr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endParaRPr lang="fr-FR" sz="3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1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>
          <a:xfrm>
            <a:off x="1990737" y="1411288"/>
            <a:ext cx="8353425" cy="504031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eaLnBrk="0" hangingPunct="0">
              <a:buClr>
                <a:srgbClr val="FFFFFF"/>
              </a:buClr>
              <a:buSzPct val="45000"/>
              <a:buFont typeface="Wingdings" charset="2"/>
              <a:buChar char="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lnSpc>
                <a:spcPct val="105000"/>
              </a:lnSpc>
              <a:spcBef>
                <a:spcPct val="30000"/>
              </a:spcBef>
              <a:buFont typeface="Wingdings" charset="2"/>
              <a:buNone/>
              <a:defRPr/>
            </a:pPr>
            <a:r>
              <a:rPr lang="fr-FR" altLang="fr-FR" sz="3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Madame MAMALIGA, </a:t>
            </a:r>
          </a:p>
          <a:p>
            <a:pPr marL="0" indent="0" algn="ctr" eaLnBrk="1" hangingPunct="1">
              <a:lnSpc>
                <a:spcPct val="105000"/>
              </a:lnSpc>
              <a:spcBef>
                <a:spcPct val="30000"/>
              </a:spcBef>
              <a:buFont typeface="Wingdings" charset="2"/>
              <a:buNone/>
              <a:defRPr/>
            </a:pPr>
            <a:r>
              <a:rPr lang="fr-FR" altLang="fr-FR" sz="3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Psychologue de l’Education Nationale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defRPr/>
            </a:pPr>
            <a:endParaRPr lang="fr-FR" altLang="fr-FR" sz="1000" kern="0" dirty="0"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30000"/>
              </a:spcBef>
              <a:buFont typeface="Wingdings" charset="2"/>
              <a:buNone/>
              <a:defRPr/>
            </a:pPr>
            <a:endParaRPr lang="fr-FR" altLang="fr-FR" sz="1050" kern="0" dirty="0">
              <a:latin typeface="Tahoma" panose="020B0604030504040204" pitchFamily="34" charset="0"/>
            </a:endParaRPr>
          </a:p>
          <a:p>
            <a:pPr marL="0" indent="0" algn="ctr" eaLnBrk="1" hangingPunct="1">
              <a:lnSpc>
                <a:spcPct val="105000"/>
              </a:lnSpc>
              <a:spcBef>
                <a:spcPct val="30000"/>
              </a:spcBef>
              <a:buFont typeface="Wingdings" charset="2"/>
              <a:buNone/>
              <a:defRPr/>
            </a:pPr>
            <a:r>
              <a:rPr lang="fr-FR" altLang="fr-FR" sz="2900" kern="0" dirty="0">
                <a:latin typeface="Tahoma" panose="020B0604030504040204" pitchFamily="34" charset="0"/>
              </a:rPr>
              <a:t>reçoit :</a:t>
            </a:r>
          </a:p>
          <a:p>
            <a:pPr marL="0" indent="0" algn="ctr" eaLnBrk="1" hangingPunct="1">
              <a:lnSpc>
                <a:spcPct val="105000"/>
              </a:lnSpc>
              <a:spcBef>
                <a:spcPct val="10000"/>
              </a:spcBef>
              <a:buFont typeface="Wingdings" charset="2"/>
              <a:buNone/>
              <a:defRPr/>
            </a:pPr>
            <a:endParaRPr lang="fr-FR" altLang="fr-FR" sz="1050" kern="0" dirty="0">
              <a:latin typeface="Tahoma" panose="020B0604030504040204" pitchFamily="34" charset="0"/>
            </a:endParaRPr>
          </a:p>
          <a:p>
            <a:pPr marL="0" indent="0" algn="ctr" eaLnBrk="1" hangingPunct="1">
              <a:lnSpc>
                <a:spcPct val="105000"/>
              </a:lnSpc>
              <a:spcBef>
                <a:spcPct val="10000"/>
              </a:spcBef>
              <a:buFont typeface="Wingdings" charset="2"/>
              <a:buNone/>
              <a:defRPr/>
            </a:pPr>
            <a:r>
              <a:rPr lang="fr-FR" altLang="fr-FR" sz="2900" kern="0" dirty="0">
                <a:latin typeface="Tahoma" panose="020B0604030504040204" pitchFamily="34" charset="0"/>
              </a:rPr>
              <a:t>au collège Lamartine,</a:t>
            </a:r>
          </a:p>
          <a:p>
            <a:pPr marL="0" indent="0" algn="ctr" eaLnBrk="1" hangingPunct="1">
              <a:lnSpc>
                <a:spcPct val="105000"/>
              </a:lnSpc>
              <a:spcBef>
                <a:spcPct val="10000"/>
              </a:spcBef>
              <a:buFont typeface="Wingdings" charset="2"/>
              <a:buNone/>
              <a:defRPr/>
            </a:pPr>
            <a:r>
              <a:rPr lang="fr-FR" altLang="fr-FR" sz="2900" kern="0" dirty="0">
                <a:latin typeface="Tahoma" panose="020B0604030504040204" pitchFamily="34" charset="0"/>
              </a:rPr>
              <a:t>le LUNDI</a:t>
            </a:r>
          </a:p>
          <a:p>
            <a:pPr marL="0" indent="0" algn="ctr" eaLnBrk="1" hangingPunct="1">
              <a:lnSpc>
                <a:spcPct val="105000"/>
              </a:lnSpc>
              <a:spcBef>
                <a:spcPct val="10000"/>
              </a:spcBef>
              <a:buFont typeface="Wingdings" charset="2"/>
              <a:buNone/>
              <a:defRPr/>
            </a:pPr>
            <a:r>
              <a:rPr lang="fr-FR" altLang="fr-FR" sz="2900" b="1" u="sng" kern="0" dirty="0">
                <a:latin typeface="Tahoma" panose="020B0604030504040204" pitchFamily="34" charset="0"/>
              </a:rPr>
              <a:t>sur</a:t>
            </a:r>
            <a:r>
              <a:rPr lang="fr-FR" altLang="fr-FR" sz="2900" b="1" kern="0" dirty="0">
                <a:latin typeface="Tahoma" panose="020B0604030504040204" pitchFamily="34" charset="0"/>
              </a:rPr>
              <a:t> </a:t>
            </a:r>
            <a:r>
              <a:rPr lang="fr-FR" altLang="fr-FR" sz="2900" kern="0" dirty="0">
                <a:latin typeface="Tahoma" panose="020B0604030504040204" pitchFamily="34" charset="0"/>
              </a:rPr>
              <a:t>RDV</a:t>
            </a:r>
            <a:r>
              <a:rPr lang="fr-FR" altLang="fr-FR" sz="2900" b="1" kern="0" dirty="0">
                <a:latin typeface="Tahoma" panose="020B0604030504040204" pitchFamily="34" charset="0"/>
              </a:rPr>
              <a:t> </a:t>
            </a:r>
            <a:r>
              <a:rPr lang="fr-FR" altLang="fr-FR" sz="2900" kern="0" dirty="0">
                <a:latin typeface="Tahoma" panose="020B0604030504040204" pitchFamily="34" charset="0"/>
              </a:rPr>
              <a:t>à prendre auprès des CPE.</a:t>
            </a:r>
            <a:endParaRPr lang="fr-FR" altLang="fr-FR" sz="1000" i="1" kern="0" dirty="0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9133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2331" y="2553149"/>
            <a:ext cx="9388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prstClr val="black"/>
                </a:solidFill>
                <a:latin typeface="Calibri"/>
              </a:rPr>
              <a:t>Centre d ’Information et d ’Orientation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prstClr val="black"/>
                </a:solidFill>
                <a:latin typeface="Calibri"/>
              </a:rPr>
              <a:t>5/7, rue Charles Edouard Jeanneret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prstClr val="black"/>
                </a:solidFill>
                <a:latin typeface="Calibri"/>
              </a:rPr>
              <a:t>78300 Poissy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800" b="1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 : 01.78.63.22.56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prstClr val="black"/>
                </a:solidFill>
                <a:latin typeface="Calibri"/>
              </a:rPr>
              <a:t>cio-poissy@ac-versailles.fr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10" y="865238"/>
            <a:ext cx="5678560" cy="14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4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840" y="564941"/>
            <a:ext cx="10972320" cy="1144800"/>
          </a:xfrm>
        </p:spPr>
        <p:txBody>
          <a:bodyPr>
            <a:noAutofit/>
          </a:bodyPr>
          <a:lstStyle/>
          <a:p>
            <a:pPr algn="ctr"/>
            <a:r>
              <a:rPr lang="fr-FR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Les  étapes de l’orientation en classe de 3</a:t>
            </a:r>
            <a:r>
              <a:rPr lang="fr-FR" sz="30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ème: </a:t>
            </a:r>
            <a:br>
              <a:rPr lang="fr-FR" sz="30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La procédure AFFELNET / Télé Service Orientation/Affectation (TSO/TSA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9388" y="1968815"/>
            <a:ext cx="9409045" cy="4314856"/>
          </a:xfrm>
          <a:solidFill>
            <a:schemeClr val="tx2">
              <a:lumMod val="20000"/>
              <a:lumOff val="80000"/>
            </a:schemeClr>
          </a:solidFill>
        </p:spPr>
        <p:txBody>
          <a:bodyPr lIns="396000" rIns="180000">
            <a:normAutofit/>
          </a:bodyPr>
          <a:lstStyle/>
          <a:p>
            <a:pPr marL="143997" indent="0">
              <a:buNone/>
            </a:pPr>
            <a:r>
              <a:rPr lang="fr-FR" sz="2800" b="1" dirty="0"/>
              <a:t> Mes intentions d’orientation </a:t>
            </a:r>
            <a:r>
              <a:rPr lang="fr-FR" dirty="0"/>
              <a:t>: </a:t>
            </a:r>
          </a:p>
          <a:p>
            <a:pPr marL="143997" indent="0">
              <a:buNone/>
            </a:pPr>
            <a:endParaRPr lang="fr-FR" dirty="0"/>
          </a:p>
          <a:p>
            <a:pPr marL="143997" indent="0">
              <a:buNone/>
            </a:pPr>
            <a:r>
              <a:rPr lang="fr-FR" u="sng" dirty="0"/>
              <a:t>Avant le conseil de classe du 2</a:t>
            </a:r>
            <a:r>
              <a:rPr lang="fr-FR" u="sng" baseline="30000" dirty="0"/>
              <a:t>ème</a:t>
            </a:r>
            <a:r>
              <a:rPr lang="fr-FR" u="sng" dirty="0"/>
              <a:t> trimestre :</a:t>
            </a:r>
          </a:p>
          <a:p>
            <a:pPr marL="143997" indent="0">
              <a:buNone/>
            </a:pPr>
            <a:endParaRPr lang="fr-FR" dirty="0"/>
          </a:p>
          <a:p>
            <a:pPr marL="143997" indent="0" algn="just">
              <a:buNone/>
            </a:pPr>
            <a:r>
              <a:rPr lang="fr-FR" dirty="0"/>
              <a:t>Je me connecte à Scolarité Services avec mon compte </a:t>
            </a:r>
            <a:r>
              <a:rPr lang="fr-FR" dirty="0" err="1"/>
              <a:t>Educonnect</a:t>
            </a:r>
            <a:r>
              <a:rPr lang="fr-FR" dirty="0"/>
              <a:t>.</a:t>
            </a:r>
          </a:p>
          <a:p>
            <a:pPr marL="143997" indent="0" algn="just">
              <a:buNone/>
            </a:pPr>
            <a:r>
              <a:rPr lang="fr-FR" dirty="0"/>
              <a:t>Je saisis mon intention d’orientation : 2</a:t>
            </a:r>
            <a:r>
              <a:rPr lang="fr-FR" baseline="30000" dirty="0"/>
              <a:t>nde</a:t>
            </a:r>
            <a:r>
              <a:rPr lang="fr-FR" dirty="0"/>
              <a:t> générale et technologiques, 2</a:t>
            </a:r>
            <a:r>
              <a:rPr lang="fr-FR" baseline="30000" dirty="0"/>
              <a:t>nde</a:t>
            </a:r>
            <a:r>
              <a:rPr lang="fr-FR" dirty="0"/>
              <a:t> Professionnelle  ou 1ere année de CAP je peux saisir jusqu’à 3 intentions d’orientation par ordre de préférence</a:t>
            </a:r>
          </a:p>
          <a:p>
            <a:pPr marL="143997" indent="0">
              <a:buNone/>
            </a:pPr>
            <a:endParaRPr lang="fr-FR" dirty="0"/>
          </a:p>
          <a:p>
            <a:pPr marL="143997" indent="0">
              <a:buNone/>
            </a:pPr>
            <a:endParaRPr lang="fr-FR" dirty="0"/>
          </a:p>
          <a:p>
            <a:pPr marL="143997" indent="0">
              <a:buNone/>
            </a:pPr>
            <a:r>
              <a:rPr lang="fr-FR" dirty="0"/>
              <a:t>  </a:t>
            </a:r>
            <a:r>
              <a:rPr lang="fr-FR" u="sng" dirty="0"/>
              <a:t>Après le conseil de classe du 2</a:t>
            </a:r>
            <a:r>
              <a:rPr lang="fr-FR" u="sng" baseline="30000" dirty="0"/>
              <a:t>ème</a:t>
            </a:r>
            <a:r>
              <a:rPr lang="fr-FR" u="sng" dirty="0"/>
              <a:t> trimestre : </a:t>
            </a:r>
          </a:p>
          <a:p>
            <a:pPr marL="143997" indent="0">
              <a:buNone/>
            </a:pPr>
            <a:endParaRPr lang="fr-FR" dirty="0"/>
          </a:p>
          <a:p>
            <a:pPr marL="143997" indent="0">
              <a:buNone/>
            </a:pPr>
            <a:r>
              <a:rPr lang="fr-FR" dirty="0"/>
              <a:t>Je me connecte pour consulter l’avis du conseil de classe et en accuser réception. 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362E2CA2-849B-44ED-B122-E79D40DBE190}"/>
              </a:ext>
            </a:extLst>
          </p:cNvPr>
          <p:cNvSpPr/>
          <p:nvPr/>
        </p:nvSpPr>
        <p:spPr>
          <a:xfrm>
            <a:off x="2113291" y="2106246"/>
            <a:ext cx="192021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6768DA75-6058-4DF2-82B0-39B4C5EEA6F4}"/>
              </a:ext>
            </a:extLst>
          </p:cNvPr>
          <p:cNvSpPr/>
          <p:nvPr/>
        </p:nvSpPr>
        <p:spPr>
          <a:xfrm>
            <a:off x="2131451" y="4934843"/>
            <a:ext cx="222283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2D21BED9-BE1C-4834-95B9-A695D6BC1AA7}"/>
              </a:ext>
            </a:extLst>
          </p:cNvPr>
          <p:cNvSpPr/>
          <p:nvPr/>
        </p:nvSpPr>
        <p:spPr>
          <a:xfrm>
            <a:off x="814218" y="2421873"/>
            <a:ext cx="850784" cy="3600400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653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4E5CD-98B3-4FAA-908B-941F588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Les  étapes de l’orientation en classe de 3</a:t>
            </a:r>
            <a: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ème : </a:t>
            </a:r>
            <a:b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</a:br>
            <a: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La procédure AFFELNET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6EE32D-EC08-442E-A623-667212051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593" y="1579003"/>
            <a:ext cx="10029103" cy="4979880"/>
          </a:xfrm>
          <a:solidFill>
            <a:schemeClr val="accent1">
              <a:lumMod val="40000"/>
              <a:lumOff val="60000"/>
            </a:schemeClr>
          </a:solidFill>
        </p:spPr>
        <p:txBody>
          <a:bodyPr lIns="360000"/>
          <a:lstStyle/>
          <a:p>
            <a:pPr marL="143997" indent="0">
              <a:buNone/>
            </a:pPr>
            <a:r>
              <a:rPr lang="fr-FR" sz="2800" b="1" dirty="0"/>
              <a:t>Mes choix définitifs d’orientation</a:t>
            </a:r>
          </a:p>
          <a:p>
            <a:pPr marL="143997" indent="0">
              <a:buNone/>
            </a:pPr>
            <a:endParaRPr lang="fr-FR" sz="2800" b="1" dirty="0"/>
          </a:p>
          <a:p>
            <a:pPr marL="143997" indent="0">
              <a:buNone/>
            </a:pPr>
            <a:r>
              <a:rPr lang="fr-FR" u="sng" dirty="0"/>
              <a:t>Avant le conseil de classe du 3e trimestre :</a:t>
            </a:r>
          </a:p>
          <a:p>
            <a:pPr marL="143997" indent="0">
              <a:buNone/>
            </a:pPr>
            <a:r>
              <a:rPr lang="fr-FR" dirty="0"/>
              <a:t>Je me connecte à Scolarité Services et je saisis mon choix d’orientation. </a:t>
            </a:r>
            <a:r>
              <a:rPr lang="fr-FR" sz="1600" dirty="0"/>
              <a:t>Je peux saisir jusqu’à 3 choix d’orientation en les classant par ordre de préférence. </a:t>
            </a:r>
          </a:p>
          <a:p>
            <a:pPr marL="143997" indent="0">
              <a:buNone/>
            </a:pPr>
            <a:endParaRPr lang="fr-FR" sz="1400" dirty="0"/>
          </a:p>
          <a:p>
            <a:pPr marL="143997" indent="0" algn="just">
              <a:buNone/>
            </a:pPr>
            <a:r>
              <a:rPr lang="fr-FR" dirty="0"/>
              <a:t>En parallèle, dans Scolarité Services (onglet Affectation post-3e), je fais les demandes de formation  et d’établissement dans lesquels je souhaiterais que mon enfant ait une place à la rentrée 2023.</a:t>
            </a:r>
          </a:p>
          <a:p>
            <a:pPr marL="143997" indent="0">
              <a:buNone/>
            </a:pPr>
            <a:endParaRPr lang="fr-FR" dirty="0"/>
          </a:p>
          <a:p>
            <a:pPr marL="143997" indent="0">
              <a:buNone/>
            </a:pPr>
            <a:r>
              <a:rPr lang="fr-FR" u="sng" dirty="0"/>
              <a:t>Après le conseil de classe du 3e trimestre :</a:t>
            </a:r>
          </a:p>
          <a:p>
            <a:pPr marL="143997" indent="0">
              <a:buNone/>
            </a:pPr>
            <a:r>
              <a:rPr lang="fr-FR" dirty="0"/>
              <a:t>Je me connecte pour consulter la proposition du conseil de classe :</a:t>
            </a:r>
          </a:p>
          <a:p>
            <a:pPr marL="143997" indent="0">
              <a:buNone/>
            </a:pPr>
            <a:r>
              <a:rPr lang="fr-FR" b="1" dirty="0"/>
              <a:t>Je l’accepte </a:t>
            </a:r>
            <a:r>
              <a:rPr lang="fr-FR" dirty="0"/>
              <a:t>( La décision d’orientation de mon enfant est définitive. La procédure est terminée.) </a:t>
            </a:r>
          </a:p>
          <a:p>
            <a:pPr marL="143997" indent="0">
              <a:buNone/>
            </a:pPr>
            <a:r>
              <a:rPr lang="fr-FR" b="1" dirty="0"/>
              <a:t>Je ne l’accepte pas </a:t>
            </a:r>
            <a:r>
              <a:rPr lang="fr-FR" dirty="0"/>
              <a:t>( Je prends immédiatement contact avec le chef d’établissement pour en discuter.)</a:t>
            </a:r>
          </a:p>
          <a:p>
            <a:pPr marL="143997" indent="0">
              <a:buNone/>
            </a:pPr>
            <a:endParaRPr lang="fr-FR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3761027B-B39F-422D-B17E-87B92D0F6208}"/>
              </a:ext>
            </a:extLst>
          </p:cNvPr>
          <p:cNvSpPr/>
          <p:nvPr/>
        </p:nvSpPr>
        <p:spPr>
          <a:xfrm>
            <a:off x="609600" y="2128447"/>
            <a:ext cx="646176" cy="38809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BC5D959D-BEF8-4317-B6C3-A61D20D89B0F}"/>
              </a:ext>
            </a:extLst>
          </p:cNvPr>
          <p:cNvSpPr/>
          <p:nvPr/>
        </p:nvSpPr>
        <p:spPr>
          <a:xfrm>
            <a:off x="1479275" y="2387903"/>
            <a:ext cx="288032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D0C6381E-74B0-421F-B2A0-FFE97703FBA8}"/>
              </a:ext>
            </a:extLst>
          </p:cNvPr>
          <p:cNvSpPr/>
          <p:nvPr/>
        </p:nvSpPr>
        <p:spPr>
          <a:xfrm>
            <a:off x="1479275" y="4500956"/>
            <a:ext cx="288032" cy="36004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23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B2AC4-16E4-4646-8ABD-CFCFDC63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Les  étapes de l’orientation en classe de 3</a:t>
            </a:r>
            <a: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ème : </a:t>
            </a:r>
            <a:b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</a:br>
            <a:r>
              <a:rPr lang="fr-FR" sz="3000" b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La procédure AFFELNET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916" y="1332731"/>
            <a:ext cx="10973316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u="sng" dirty="0">
                <a:solidFill>
                  <a:srgbClr val="00B0F0"/>
                </a:solidFill>
                <a:latin typeface="Comic Sans MS"/>
                <a:ea typeface="SimSun"/>
              </a:rPr>
              <a:t>L’ORIENTATION</a:t>
            </a:r>
            <a:r>
              <a:rPr lang="fr-FR" sz="2400" b="1" dirty="0">
                <a:solidFill>
                  <a:srgbClr val="00B0F0"/>
                </a:solidFill>
                <a:latin typeface="Comic Sans MS"/>
                <a:ea typeface="SimSun"/>
              </a:rPr>
              <a:t> :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B0F0"/>
                </a:solidFill>
                <a:latin typeface="Comic Sans MS"/>
                <a:ea typeface="SimSun"/>
              </a:rPr>
              <a:t>« </a:t>
            </a:r>
            <a:r>
              <a:rPr lang="fr-FR" sz="2400" b="1" u="sng" dirty="0">
                <a:solidFill>
                  <a:srgbClr val="00B0F0"/>
                </a:solidFill>
                <a:latin typeface="Comic Sans MS"/>
                <a:ea typeface="SimSun"/>
              </a:rPr>
              <a:t>les vœux que je fais</a:t>
            </a:r>
            <a:r>
              <a:rPr lang="fr-FR" sz="2400" b="1" dirty="0">
                <a:solidFill>
                  <a:srgbClr val="00B0F0"/>
                </a:solidFill>
                <a:latin typeface="Comic Sans MS"/>
                <a:ea typeface="SimSun"/>
              </a:rPr>
              <a:t> » </a:t>
            </a:r>
            <a:r>
              <a:rPr lang="fr-FR" sz="1600" b="1" dirty="0">
                <a:solidFill>
                  <a:srgbClr val="00B0F0"/>
                </a:solidFill>
                <a:latin typeface="Comic Sans MS"/>
                <a:ea typeface="SimSun"/>
              </a:rPr>
              <a:t>jusqu’à 15 vœux possibles</a:t>
            </a:r>
            <a:endParaRPr lang="fr-FR" sz="2400" b="1" dirty="0">
              <a:solidFill>
                <a:srgbClr val="00B0F0"/>
              </a:solidFill>
              <a:latin typeface="Comic Sans MS"/>
              <a:ea typeface="SimSun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3399"/>
                </a:solidFill>
                <a:latin typeface="Comic Sans MS"/>
                <a:ea typeface="SimSun"/>
              </a:rPr>
              <a:t>BAC PRO, CAP ou 2de GT </a:t>
            </a: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3399"/>
                </a:solidFill>
                <a:latin typeface="Comic Sans MS"/>
                <a:ea typeface="SimSun"/>
              </a:rPr>
              <a:t>=&gt;avec la validation du conseil de classe du 3</a:t>
            </a:r>
            <a:r>
              <a:rPr lang="fr-FR" b="1" baseline="30000" dirty="0">
                <a:solidFill>
                  <a:srgbClr val="003399"/>
                </a:solidFill>
                <a:latin typeface="Comic Sans MS"/>
                <a:ea typeface="SimSun"/>
              </a:rPr>
              <a:t>ème</a:t>
            </a:r>
            <a:r>
              <a:rPr lang="fr-FR" b="1" dirty="0">
                <a:solidFill>
                  <a:srgbClr val="003399"/>
                </a:solidFill>
                <a:latin typeface="Comic Sans MS"/>
                <a:ea typeface="SimSun"/>
              </a:rPr>
              <a:t> Trimestre</a:t>
            </a:r>
            <a:endParaRPr lang="fr-FR" dirty="0"/>
          </a:p>
        </p:txBody>
      </p:sp>
      <p:sp>
        <p:nvSpPr>
          <p:cNvPr id="8" name="CustomShape 2"/>
          <p:cNvSpPr/>
          <p:nvPr/>
        </p:nvSpPr>
        <p:spPr>
          <a:xfrm>
            <a:off x="618916" y="3423049"/>
            <a:ext cx="5132955" cy="3243222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2000" b="1" u="sng" dirty="0">
                <a:solidFill>
                  <a:srgbClr val="00B0F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L’AFFECTATION</a:t>
            </a:r>
            <a:r>
              <a:rPr lang="fr-FR" sz="4000" b="1" u="sng" dirty="0">
                <a:solidFill>
                  <a:srgbClr val="00B0F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b="1" dirty="0">
                <a:solidFill>
                  <a:srgbClr val="333399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fr-FR" sz="1000" b="1" u="sng" dirty="0">
              <a:solidFill>
                <a:srgbClr val="00B0F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00B0F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« Dans quel établissement je suis pris »</a:t>
            </a:r>
          </a:p>
          <a:p>
            <a:endParaRPr lang="fr-FR" sz="1600" b="1" dirty="0">
              <a:solidFill>
                <a:srgbClr val="333399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333399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(la place que l’on m’attribue quelque part)</a:t>
            </a:r>
          </a:p>
          <a:p>
            <a:endParaRPr lang="fr-FR" sz="1600" b="1" i="1" u="sng" dirty="0">
              <a:solidFill>
                <a:srgbClr val="333399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fr-FR" sz="2000" b="1" i="1" u="sng" dirty="0">
                <a:solidFill>
                  <a:srgbClr val="FFC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ATTENTION </a:t>
            </a:r>
            <a:r>
              <a:rPr lang="fr-FR" sz="2000" b="1" dirty="0">
                <a:solidFill>
                  <a:srgbClr val="FFC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: sélection par les notes en voie pro !</a:t>
            </a:r>
          </a:p>
          <a:p>
            <a:pPr algn="ctr"/>
            <a:endParaRPr lang="fr-FR" sz="2000" b="1" dirty="0">
              <a:solidFill>
                <a:srgbClr val="FFC00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sz="2000" dirty="0">
              <a:solidFill>
                <a:srgbClr val="FFC00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6459277" y="3567040"/>
            <a:ext cx="5132955" cy="324322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endParaRPr lang="fr-FR" sz="2000" b="1" dirty="0">
              <a:solidFill>
                <a:srgbClr val="FFC00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sz="2000" dirty="0">
              <a:solidFill>
                <a:srgbClr val="FFC00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6459276" y="3479973"/>
            <a:ext cx="5132955" cy="324322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fr-FR" sz="2000" b="1" u="sng" dirty="0">
                <a:solidFill>
                  <a:srgbClr val="00B0F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L’INSCRIPTION</a:t>
            </a:r>
            <a:r>
              <a:rPr lang="fr-FR" sz="4000" b="1" u="sng" dirty="0">
                <a:solidFill>
                  <a:srgbClr val="00B0F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fr-FR" sz="1600" b="1" dirty="0">
                <a:solidFill>
                  <a:srgbClr val="333399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fr-FR" sz="1000" b="1" u="sng" dirty="0">
              <a:solidFill>
                <a:srgbClr val="00B0F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fr-FR" sz="1600" b="1" dirty="0">
                <a:solidFill>
                  <a:prstClr val="black"/>
                </a:solidFill>
              </a:rPr>
              <a:t>De fin juin à début juillet</a:t>
            </a:r>
          </a:p>
          <a:p>
            <a:pPr algn="r"/>
            <a:endParaRPr lang="fr-FR" sz="1600" dirty="0">
              <a:solidFill>
                <a:prstClr val="black"/>
              </a:solidFill>
            </a:endParaRPr>
          </a:p>
          <a:p>
            <a:pPr algn="r"/>
            <a:r>
              <a:rPr lang="fr-FR" sz="1600" dirty="0">
                <a:solidFill>
                  <a:prstClr val="black"/>
                </a:solidFill>
              </a:rPr>
              <a:t>Je reçois ma notification d’affectation et j’inscris mon enfant dans son futur établissement.</a:t>
            </a:r>
          </a:p>
          <a:p>
            <a:pPr algn="ctr"/>
            <a:endParaRPr sz="2000" dirty="0">
              <a:solidFill>
                <a:srgbClr val="FFC000"/>
              </a:solidFill>
              <a:latin typeface="Comic Sans MS" panose="030F0702030302020204" pitchFamily="66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3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232400" y="6351588"/>
            <a:ext cx="2015067" cy="437927"/>
          </a:xfrm>
          <a:prstGeom prst="rect">
            <a:avLst/>
          </a:prstGeom>
          <a:solidFill>
            <a:srgbClr val="00B0F0"/>
          </a:solidFill>
          <a:ln w="50760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>
                <a:solidFill>
                  <a:srgbClr val="000000"/>
                </a:solidFill>
                <a:latin typeface="Engravers MT" panose="02090707080505020304" pitchFamily="18" charset="0"/>
                <a:ea typeface="Microsoft YaHei" panose="020B0503020204020204" pitchFamily="34" charset="-122"/>
              </a:rPr>
              <a:t>3</a:t>
            </a:r>
            <a:r>
              <a:rPr lang="fr-FR" altLang="fr-FR" sz="2400" baseline="30000" dirty="0">
                <a:solidFill>
                  <a:srgbClr val="000000"/>
                </a:solidFill>
                <a:latin typeface="Engravers MT" panose="02090707080505020304" pitchFamily="18" charset="0"/>
                <a:ea typeface="Microsoft YaHei" panose="020B0503020204020204" pitchFamily="34" charset="-122"/>
              </a:rPr>
              <a:t>ème</a:t>
            </a:r>
          </a:p>
        </p:txBody>
      </p:sp>
      <p:cxnSp>
        <p:nvCxnSpPr>
          <p:cNvPr id="11266" name="AutoShape 2"/>
          <p:cNvCxnSpPr>
            <a:cxnSpLocks noChangeShapeType="1"/>
            <a:stCxn id="5122" idx="1"/>
            <a:endCxn id="11268" idx="2"/>
          </p:cNvCxnSpPr>
          <p:nvPr/>
        </p:nvCxnSpPr>
        <p:spPr bwMode="auto">
          <a:xfrm rot="10800000">
            <a:off x="2933702" y="6213188"/>
            <a:ext cx="2298699" cy="357364"/>
          </a:xfrm>
          <a:prstGeom prst="bentConnector2">
            <a:avLst/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7" name="AutoShape 3"/>
          <p:cNvCxnSpPr>
            <a:cxnSpLocks noChangeShapeType="1"/>
            <a:stCxn id="5122" idx="3"/>
            <a:endCxn id="11270" idx="2"/>
          </p:cNvCxnSpPr>
          <p:nvPr/>
        </p:nvCxnSpPr>
        <p:spPr bwMode="auto">
          <a:xfrm flipV="1">
            <a:off x="7247467" y="6213188"/>
            <a:ext cx="2064810" cy="357364"/>
          </a:xfrm>
          <a:prstGeom prst="bentConnector2">
            <a:avLst/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9551" y="5775325"/>
            <a:ext cx="5448300" cy="437863"/>
          </a:xfrm>
          <a:prstGeom prst="rect">
            <a:avLst/>
          </a:prstGeom>
          <a:solidFill>
            <a:srgbClr val="FFFF00"/>
          </a:solidFill>
          <a:ln w="34920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200" dirty="0">
                <a:solidFill>
                  <a:srgbClr val="000000"/>
                </a:solidFill>
                <a:latin typeface="Engravers MT" panose="02090707080505020304" pitchFamily="18" charset="0"/>
                <a:ea typeface="Microsoft YaHei" panose="020B0503020204020204" pitchFamily="34" charset="-122"/>
              </a:rPr>
              <a:t>Voie générale et Technologique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200" dirty="0">
                <a:solidFill>
                  <a:srgbClr val="000000"/>
                </a:solidFill>
                <a:latin typeface="Engravers MT" panose="02090707080505020304" pitchFamily="18" charset="0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567" y="476251"/>
            <a:ext cx="571500" cy="4714875"/>
          </a:xfrm>
          <a:prstGeom prst="rect">
            <a:avLst/>
          </a:prstGeom>
          <a:solidFill>
            <a:srgbClr val="0B87D6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L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Y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C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É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 dirty="0">
              <a:solidFill>
                <a:srgbClr val="FFFFFF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G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576485" y="5775325"/>
            <a:ext cx="5471583" cy="437863"/>
          </a:xfrm>
          <a:prstGeom prst="rect">
            <a:avLst/>
          </a:prstGeom>
          <a:solidFill>
            <a:srgbClr val="00B05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200" dirty="0">
                <a:solidFill>
                  <a:srgbClr val="000000"/>
                </a:solidFill>
                <a:latin typeface="Engravers MT" panose="02090707080505020304" pitchFamily="18" charset="0"/>
                <a:ea typeface="Microsoft YaHei" panose="020B0503020204020204" pitchFamily="34" charset="-122"/>
              </a:rPr>
              <a:t>Voie Professionnelle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200" dirty="0">
              <a:solidFill>
                <a:srgbClr val="000000"/>
              </a:solidFill>
              <a:latin typeface="Engravers MT" panose="020907070805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573934" y="492126"/>
            <a:ext cx="571500" cy="4714875"/>
          </a:xfrm>
          <a:prstGeom prst="rect">
            <a:avLst/>
          </a:prstGeom>
          <a:solidFill>
            <a:srgbClr val="0B87D6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L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Y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C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É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 dirty="0">
              <a:solidFill>
                <a:srgbClr val="FFFFFF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P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R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O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 dirty="0">
              <a:solidFill>
                <a:srgbClr val="FFFFFF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OU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b="1" dirty="0">
              <a:solidFill>
                <a:srgbClr val="FFFFFF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C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F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1272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40934" y="4592638"/>
            <a:ext cx="2783417" cy="781050"/>
          </a:xfrm>
          <a:prstGeom prst="rect">
            <a:avLst/>
          </a:prstGeom>
          <a:solidFill>
            <a:srgbClr val="FFC000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2nd générale et technologique</a:t>
            </a:r>
          </a:p>
        </p:txBody>
      </p:sp>
      <p:cxnSp>
        <p:nvCxnSpPr>
          <p:cNvPr id="11273" name="AutoShape 9"/>
          <p:cNvCxnSpPr>
            <a:cxnSpLocks noChangeShapeType="1"/>
            <a:stCxn id="11268" idx="0"/>
            <a:endCxn id="11272" idx="2"/>
          </p:cNvCxnSpPr>
          <p:nvPr/>
        </p:nvCxnSpPr>
        <p:spPr bwMode="auto">
          <a:xfrm rot="16200000" flipV="1">
            <a:off x="2732354" y="5573978"/>
            <a:ext cx="401637" cy="1058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477001" y="4579938"/>
            <a:ext cx="2518833" cy="793750"/>
          </a:xfrm>
          <a:prstGeom prst="rect">
            <a:avLst/>
          </a:prstGeom>
          <a:solidFill>
            <a:srgbClr val="04A8A4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2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nd</a:t>
            </a:r>
            <a:r>
              <a:rPr lang="fr-FR" altLang="fr-FR" sz="1400" b="1" dirty="0">
                <a:solidFill>
                  <a:srgbClr val="000000"/>
                </a:solidFill>
              </a:rPr>
              <a:t> professionnelle</a:t>
            </a:r>
          </a:p>
        </p:txBody>
      </p:sp>
      <p:cxnSp>
        <p:nvCxnSpPr>
          <p:cNvPr id="11275" name="AutoShape 11"/>
          <p:cNvCxnSpPr>
            <a:cxnSpLocks noChangeShapeType="1"/>
            <a:stCxn id="11270" idx="0"/>
            <a:endCxn id="11274" idx="2"/>
          </p:cNvCxnSpPr>
          <p:nvPr/>
        </p:nvCxnSpPr>
        <p:spPr bwMode="auto">
          <a:xfrm rot="16200000" flipV="1">
            <a:off x="8323530" y="4786577"/>
            <a:ext cx="401637" cy="1575859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9285818" y="4592638"/>
            <a:ext cx="2144183" cy="781050"/>
          </a:xfrm>
          <a:prstGeom prst="rect">
            <a:avLst/>
          </a:prstGeom>
          <a:solidFill>
            <a:srgbClr val="92D050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1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ère</a:t>
            </a:r>
            <a:r>
              <a:rPr lang="fr-FR" altLang="fr-FR" sz="1400" b="1" dirty="0">
                <a:solidFill>
                  <a:srgbClr val="000000"/>
                </a:solidFill>
              </a:rPr>
              <a:t> Année de CAP</a:t>
            </a:r>
          </a:p>
        </p:txBody>
      </p:sp>
      <p:cxnSp>
        <p:nvCxnSpPr>
          <p:cNvPr id="11277" name="AutoShape 13"/>
          <p:cNvCxnSpPr>
            <a:cxnSpLocks noChangeShapeType="1"/>
            <a:stCxn id="11270" idx="0"/>
            <a:endCxn id="11276" idx="2"/>
          </p:cNvCxnSpPr>
          <p:nvPr/>
        </p:nvCxnSpPr>
        <p:spPr bwMode="auto">
          <a:xfrm rot="5400000" flipH="1" flipV="1">
            <a:off x="9634275" y="5051691"/>
            <a:ext cx="401637" cy="1045633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9285818" y="3584575"/>
            <a:ext cx="2144183" cy="781050"/>
          </a:xfrm>
          <a:prstGeom prst="rect">
            <a:avLst/>
          </a:prstGeom>
          <a:solidFill>
            <a:srgbClr val="92D050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2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ème</a:t>
            </a:r>
            <a:r>
              <a:rPr lang="fr-FR" altLang="fr-FR" sz="1400" b="1" dirty="0">
                <a:solidFill>
                  <a:srgbClr val="000000"/>
                </a:solidFill>
              </a:rPr>
              <a:t> Année de CAP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6477001" y="3571875"/>
            <a:ext cx="2518833" cy="793750"/>
          </a:xfrm>
          <a:prstGeom prst="rect">
            <a:avLst/>
          </a:prstGeom>
          <a:solidFill>
            <a:srgbClr val="04A8A4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1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ère</a:t>
            </a:r>
            <a:r>
              <a:rPr lang="fr-FR" altLang="fr-FR" sz="1400" b="1" dirty="0">
                <a:solidFill>
                  <a:srgbClr val="000000"/>
                </a:solidFill>
              </a:rPr>
              <a:t> professionnelle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477001" y="2563813"/>
            <a:ext cx="2518833" cy="793750"/>
          </a:xfrm>
          <a:prstGeom prst="rect">
            <a:avLst/>
          </a:prstGeom>
          <a:solidFill>
            <a:srgbClr val="04A8A4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Terminale professionnelle</a:t>
            </a:r>
          </a:p>
        </p:txBody>
      </p:sp>
      <p:sp>
        <p:nvSpPr>
          <p:cNvPr id="11283" name="Oval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938433" y="1628776"/>
            <a:ext cx="1727200" cy="720725"/>
          </a:xfrm>
          <a:prstGeom prst="ellipse">
            <a:avLst/>
          </a:prstGeom>
          <a:solidFill>
            <a:srgbClr val="04A8A4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</a:rPr>
              <a:t>Bac PRO</a:t>
            </a:r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9402233" y="2636839"/>
            <a:ext cx="1727200" cy="720725"/>
          </a:xfrm>
          <a:prstGeom prst="ellipse">
            <a:avLst/>
          </a:prstGeom>
          <a:solidFill>
            <a:srgbClr val="92D050"/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</a:rPr>
              <a:t>CAP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929218" y="3498850"/>
            <a:ext cx="1822449" cy="793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1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ère</a:t>
            </a:r>
            <a:r>
              <a:rPr lang="fr-FR" altLang="fr-FR" sz="1400" b="1" dirty="0">
                <a:solidFill>
                  <a:srgbClr val="000000"/>
                </a:solidFill>
              </a:rPr>
              <a:t> générale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912285" y="2490788"/>
            <a:ext cx="1822449" cy="793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Terminale générale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119968" y="3498850"/>
            <a:ext cx="1919817" cy="793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1</a:t>
            </a:r>
            <a:r>
              <a:rPr lang="fr-FR" altLang="fr-FR" sz="1400" b="1" baseline="30000" dirty="0">
                <a:solidFill>
                  <a:srgbClr val="000000"/>
                </a:solidFill>
              </a:rPr>
              <a:t>ère</a:t>
            </a:r>
            <a:r>
              <a:rPr lang="fr-FR" altLang="fr-FR" sz="1400" b="1" dirty="0">
                <a:solidFill>
                  <a:srgbClr val="000000"/>
                </a:solidFill>
              </a:rPr>
              <a:t> technologique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3122084" y="2490788"/>
            <a:ext cx="1919816" cy="793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Terminale technologique</a:t>
            </a:r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3219451" y="1557339"/>
            <a:ext cx="1727200" cy="7191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</a:rPr>
              <a:t>Bac Techno -logique</a:t>
            </a:r>
          </a:p>
        </p:txBody>
      </p:sp>
      <p:sp>
        <p:nvSpPr>
          <p:cNvPr id="11290" name="Oval 2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07533" y="1557338"/>
            <a:ext cx="1727200" cy="7218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000000"/>
            </a:solidFill>
            <a:miter lim="800000"/>
            <a:headEnd/>
            <a:tailEnd/>
          </a:ln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FFFFFF"/>
                </a:solidFill>
              </a:rPr>
              <a:t>Bac Général</a:t>
            </a:r>
          </a:p>
        </p:txBody>
      </p:sp>
      <p:cxnSp>
        <p:nvCxnSpPr>
          <p:cNvPr id="11291" name="AutoShape 27"/>
          <p:cNvCxnSpPr>
            <a:cxnSpLocks noChangeShapeType="1"/>
          </p:cNvCxnSpPr>
          <p:nvPr/>
        </p:nvCxnSpPr>
        <p:spPr bwMode="auto">
          <a:xfrm rot="5400000" flipH="1" flipV="1">
            <a:off x="10113963" y="4476751"/>
            <a:ext cx="219075" cy="0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2" name="AutoShape 28"/>
          <p:cNvCxnSpPr>
            <a:cxnSpLocks noChangeShapeType="1"/>
            <a:stCxn id="11287" idx="0"/>
            <a:endCxn id="11288" idx="2"/>
          </p:cNvCxnSpPr>
          <p:nvPr/>
        </p:nvCxnSpPr>
        <p:spPr bwMode="auto">
          <a:xfrm rot="5400000" flipH="1" flipV="1">
            <a:off x="3972720" y="3390636"/>
            <a:ext cx="214312" cy="2116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3" name="AutoShape 29"/>
          <p:cNvCxnSpPr>
            <a:cxnSpLocks noChangeShapeType="1"/>
            <a:stCxn id="11285" idx="0"/>
            <a:endCxn id="11286" idx="2"/>
          </p:cNvCxnSpPr>
          <p:nvPr/>
        </p:nvCxnSpPr>
        <p:spPr bwMode="auto">
          <a:xfrm rot="16200000" flipV="1">
            <a:off x="1724820" y="3384286"/>
            <a:ext cx="214312" cy="14817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4" name="AutoShape 30"/>
          <p:cNvCxnSpPr>
            <a:cxnSpLocks noChangeShapeType="1"/>
            <a:stCxn id="11272" idx="0"/>
            <a:endCxn id="11285" idx="2"/>
          </p:cNvCxnSpPr>
          <p:nvPr/>
        </p:nvCxnSpPr>
        <p:spPr bwMode="auto">
          <a:xfrm rot="16200000" flipV="1">
            <a:off x="2236524" y="3895461"/>
            <a:ext cx="300038" cy="1094316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5" name="AutoShape 31"/>
          <p:cNvCxnSpPr>
            <a:cxnSpLocks noChangeShapeType="1"/>
            <a:stCxn id="11272" idx="0"/>
            <a:endCxn id="11287" idx="2"/>
          </p:cNvCxnSpPr>
          <p:nvPr/>
        </p:nvCxnSpPr>
        <p:spPr bwMode="auto">
          <a:xfrm rot="5400000" flipH="1" flipV="1">
            <a:off x="3355182" y="3869003"/>
            <a:ext cx="300038" cy="1147233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8879418" y="285750"/>
            <a:ext cx="2510367" cy="1081088"/>
          </a:xfrm>
          <a:custGeom>
            <a:avLst/>
            <a:gdLst>
              <a:gd name="T0" fmla="*/ 0 w 1685925"/>
              <a:gd name="T1" fmla="*/ 0 h 1081088"/>
              <a:gd name="T2" fmla="*/ 4553292 w 1685925"/>
              <a:gd name="T3" fmla="*/ 0 h 1081088"/>
              <a:gd name="T4" fmla="*/ 4553292 w 1685925"/>
              <a:gd name="T5" fmla="*/ 1081088 h 1081088"/>
              <a:gd name="T6" fmla="*/ 0 w 1685925"/>
              <a:gd name="T7" fmla="*/ 1081088 h 1081088"/>
              <a:gd name="T8" fmla="*/ 0 w 1685925"/>
              <a:gd name="T9" fmla="*/ 0 h 1081088"/>
              <a:gd name="T10" fmla="*/ 364971 w 1685925"/>
              <a:gd name="T11" fmla="*/ 135136 h 1081088"/>
              <a:gd name="T12" fmla="*/ 364971 w 1685925"/>
              <a:gd name="T13" fmla="*/ 945952 h 1081088"/>
              <a:gd name="T14" fmla="*/ 4188323 w 1685925"/>
              <a:gd name="T15" fmla="*/ 945952 h 1081088"/>
              <a:gd name="T16" fmla="*/ 4188323 w 1685925"/>
              <a:gd name="T17" fmla="*/ 135136 h 1081088"/>
              <a:gd name="T18" fmla="*/ 364971 w 1685925"/>
              <a:gd name="T19" fmla="*/ 135136 h 1081088"/>
              <a:gd name="T20" fmla="*/ 4553292 w 1685925"/>
              <a:gd name="T21" fmla="*/ 1081088 h 1081088"/>
              <a:gd name="T22" fmla="*/ 4553292 w 1685925"/>
              <a:gd name="T23" fmla="*/ 0 h 10810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85925"/>
              <a:gd name="T37" fmla="*/ 0 h 1081088"/>
              <a:gd name="T38" fmla="*/ 1685925 w 1685925"/>
              <a:gd name="T39" fmla="*/ 1081088 h 10810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85925" h="1081088">
                <a:moveTo>
                  <a:pt x="0" y="0"/>
                </a:moveTo>
                <a:lnTo>
                  <a:pt x="1685925" y="0"/>
                </a:lnTo>
                <a:lnTo>
                  <a:pt x="1685925" y="1081088"/>
                </a:lnTo>
                <a:lnTo>
                  <a:pt x="0" y="1081088"/>
                </a:lnTo>
                <a:lnTo>
                  <a:pt x="0" y="0"/>
                </a:lnTo>
                <a:close/>
                <a:moveTo>
                  <a:pt x="135136" y="135136"/>
                </a:moveTo>
                <a:lnTo>
                  <a:pt x="135136" y="945952"/>
                </a:lnTo>
                <a:lnTo>
                  <a:pt x="1550789" y="945952"/>
                </a:lnTo>
                <a:lnTo>
                  <a:pt x="1550789" y="135136"/>
                </a:lnTo>
                <a:lnTo>
                  <a:pt x="135136" y="135136"/>
                </a:lnTo>
                <a:close/>
              </a:path>
            </a:pathLst>
          </a:custGeom>
          <a:noFill/>
          <a:ln w="635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924" tIns="46761" rIns="89924" bIns="46761" anchor="ctr"/>
          <a:lstStyle>
            <a:lvl1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4425" algn="l"/>
                <a:tab pos="4567238" algn="l"/>
                <a:tab pos="5481638" algn="l"/>
                <a:tab pos="6394450" algn="l"/>
                <a:tab pos="7308850" algn="l"/>
                <a:tab pos="8221663" algn="l"/>
                <a:tab pos="9136063" algn="l"/>
                <a:tab pos="10048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Vie Active ou   spécialisation en 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</a:rPr>
              <a:t>1 à 2 ans</a:t>
            </a:r>
          </a:p>
        </p:txBody>
      </p:sp>
      <p:cxnSp>
        <p:nvCxnSpPr>
          <p:cNvPr id="11297" name="AutoShape 33"/>
          <p:cNvCxnSpPr>
            <a:cxnSpLocks noChangeShapeType="1"/>
            <a:stCxn id="11284" idx="0"/>
          </p:cNvCxnSpPr>
          <p:nvPr/>
        </p:nvCxnSpPr>
        <p:spPr bwMode="auto">
          <a:xfrm rot="16200000" flipV="1">
            <a:off x="9906264" y="2277269"/>
            <a:ext cx="719138" cy="0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8" name="AutoShape 34"/>
          <p:cNvCxnSpPr>
            <a:cxnSpLocks noChangeShapeType="1"/>
            <a:stCxn id="11283" idx="0"/>
          </p:cNvCxnSpPr>
          <p:nvPr/>
        </p:nvCxnSpPr>
        <p:spPr bwMode="auto">
          <a:xfrm rot="5400000" flipH="1" flipV="1">
            <a:off x="7900194" y="649552"/>
            <a:ext cx="881062" cy="1077384"/>
          </a:xfrm>
          <a:prstGeom prst="bentConnector3">
            <a:avLst>
              <a:gd name="adj1" fmla="val 100403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67" name="Text Box 37"/>
          <p:cNvSpPr txBox="1">
            <a:spLocks noChangeArrowheads="1"/>
          </p:cNvSpPr>
          <p:nvPr/>
        </p:nvSpPr>
        <p:spPr bwMode="auto">
          <a:xfrm>
            <a:off x="721783" y="44450"/>
            <a:ext cx="6216651" cy="1109663"/>
          </a:xfrm>
          <a:prstGeom prst="rect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Etudes supérieures :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400" b="1" dirty="0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400" b="1" dirty="0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400" b="1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11302" name="AutoShape 38"/>
          <p:cNvCxnSpPr>
            <a:cxnSpLocks noChangeShapeType="1"/>
            <a:stCxn id="11290" idx="0"/>
          </p:cNvCxnSpPr>
          <p:nvPr/>
        </p:nvCxnSpPr>
        <p:spPr bwMode="auto">
          <a:xfrm rot="5400000" flipH="1" flipV="1">
            <a:off x="1783292" y="1461030"/>
            <a:ext cx="184150" cy="8467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057651" y="531813"/>
            <a:ext cx="2880783" cy="46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- Bac + 2   BUT / </a:t>
            </a:r>
            <a:r>
              <a:rPr lang="fr-FR" altLang="fr-FR" sz="1300" b="1" dirty="0">
                <a:solidFill>
                  <a:srgbClr val="0099CC"/>
                </a:solidFill>
                <a:ea typeface="Microsoft YaHei" panose="020B0503020204020204" pitchFamily="34" charset="-122"/>
              </a:rPr>
              <a:t>BTS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  - Bac + 3 (Licence )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668867" y="476251"/>
            <a:ext cx="3822700" cy="65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24" tIns="46761" rIns="89924" bIns="4676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- Université (Bac + 5, +8 )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- Classes prépa 	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3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- Ecoles (commerce, ingénieur…)</a:t>
            </a:r>
          </a:p>
        </p:txBody>
      </p:sp>
      <p:cxnSp>
        <p:nvCxnSpPr>
          <p:cNvPr id="11305" name="AutoShape 41"/>
          <p:cNvCxnSpPr>
            <a:cxnSpLocks noChangeShapeType="1"/>
          </p:cNvCxnSpPr>
          <p:nvPr/>
        </p:nvCxnSpPr>
        <p:spPr bwMode="auto">
          <a:xfrm rot="5400000" flipH="1" flipV="1">
            <a:off x="4522523" y="560653"/>
            <a:ext cx="534988" cy="1413933"/>
          </a:xfrm>
          <a:prstGeom prst="bentConnector3">
            <a:avLst>
              <a:gd name="adj1" fmla="val 33370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6" name="AutoShape 42"/>
          <p:cNvCxnSpPr>
            <a:cxnSpLocks noChangeShapeType="1"/>
            <a:stCxn id="11289" idx="0"/>
            <a:endCxn id="11304" idx="2"/>
          </p:cNvCxnSpPr>
          <p:nvPr/>
        </p:nvCxnSpPr>
        <p:spPr bwMode="auto">
          <a:xfrm rot="16200000" flipV="1">
            <a:off x="3117423" y="591711"/>
            <a:ext cx="428423" cy="1502834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D0D0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7" name="AutoShape 43"/>
          <p:cNvCxnSpPr>
            <a:cxnSpLocks noChangeShapeType="1"/>
          </p:cNvCxnSpPr>
          <p:nvPr/>
        </p:nvCxnSpPr>
        <p:spPr bwMode="auto">
          <a:xfrm flipH="1" flipV="1">
            <a:off x="6709833" y="695326"/>
            <a:ext cx="1075267" cy="919163"/>
          </a:xfrm>
          <a:prstGeom prst="bentConnector3">
            <a:avLst>
              <a:gd name="adj1" fmla="val 50000"/>
            </a:avLst>
          </a:prstGeom>
          <a:noFill/>
          <a:ln w="38160" cap="sq">
            <a:solidFill>
              <a:srgbClr val="0D0D0D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4083052" y="675481"/>
            <a:ext cx="2117" cy="59213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0" tIns="45682" rIns="91360" bIns="45682"/>
          <a:lstStyle/>
          <a:p>
            <a:endParaRPr lang="fr-FR" dirty="0"/>
          </a:p>
        </p:txBody>
      </p:sp>
      <p:cxnSp>
        <p:nvCxnSpPr>
          <p:cNvPr id="56" name="AutoShape 27"/>
          <p:cNvCxnSpPr>
            <a:cxnSpLocks noChangeShapeType="1"/>
          </p:cNvCxnSpPr>
          <p:nvPr/>
        </p:nvCxnSpPr>
        <p:spPr bwMode="auto">
          <a:xfrm rot="5400000" flipH="1" flipV="1">
            <a:off x="7713663" y="4475163"/>
            <a:ext cx="219075" cy="0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7"/>
          <p:cNvCxnSpPr>
            <a:cxnSpLocks noChangeShapeType="1"/>
          </p:cNvCxnSpPr>
          <p:nvPr/>
        </p:nvCxnSpPr>
        <p:spPr bwMode="auto">
          <a:xfrm rot="5400000" flipH="1" flipV="1">
            <a:off x="7713663" y="3467101"/>
            <a:ext cx="219075" cy="0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7"/>
          <p:cNvCxnSpPr>
            <a:cxnSpLocks noChangeShapeType="1"/>
            <a:stCxn id="11278" idx="1"/>
            <a:endCxn id="11279" idx="3"/>
          </p:cNvCxnSpPr>
          <p:nvPr/>
        </p:nvCxnSpPr>
        <p:spPr bwMode="auto">
          <a:xfrm rot="10800000">
            <a:off x="8995833" y="3968750"/>
            <a:ext cx="289984" cy="6350"/>
          </a:xfrm>
          <a:prstGeom prst="bentConnector3">
            <a:avLst>
              <a:gd name="adj1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1617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9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4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1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6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1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1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6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1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6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1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6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7" grpId="0" animBg="1"/>
      <p:bldP spid="11303" grpId="0"/>
      <p:bldP spid="113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1897" y="705487"/>
            <a:ext cx="112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Black" panose="020B0A04020102020204" pitchFamily="34" charset="0"/>
              </a:rPr>
              <a:t>Répartition horaire en 2</a:t>
            </a:r>
            <a:r>
              <a:rPr lang="fr-FR" baseline="30000" dirty="0">
                <a:latin typeface="Arial Black" panose="020B0A04020102020204" pitchFamily="34" charset="0"/>
              </a:rPr>
              <a:t>nde</a:t>
            </a:r>
            <a:r>
              <a:rPr lang="fr-FR" dirty="0">
                <a:latin typeface="Arial Black" panose="020B0A04020102020204" pitchFamily="34" charset="0"/>
              </a:rPr>
              <a:t> Générale</a:t>
            </a:r>
            <a:endParaRPr lang="fr-FR" sz="16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0014"/>
              </p:ext>
            </p:extLst>
          </p:nvPr>
        </p:nvGraphicFramePr>
        <p:xfrm>
          <a:off x="2861190" y="1342282"/>
          <a:ext cx="6934652" cy="51938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cap="small" baseline="0" dirty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Horaires en classe de 2</a:t>
                      </a:r>
                      <a:r>
                        <a:rPr lang="fr-FR" sz="1800" cap="none" baseline="30000" dirty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nde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Enseignements communs obligatoires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Horaires hebdomadaires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Français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Sciences</a:t>
                      </a:r>
                      <a:r>
                        <a:rPr lang="fr-FR" sz="1600" baseline="0" dirty="0"/>
                        <a:t> économiques et sociales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Sciences numériques</a:t>
                      </a:r>
                      <a:r>
                        <a:rPr lang="fr-FR" sz="1600" baseline="0" dirty="0"/>
                        <a:t> et technologie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Histoire-géographie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LVA et LVB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Mathématiques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Physique-chimie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Sciences de la vie et de la terre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Enseignement moral et civique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18 h annuelles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Accompagnement personnalisé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189">
                <a:tc>
                  <a:txBody>
                    <a:bodyPr/>
                    <a:lstStyle/>
                    <a:p>
                      <a:r>
                        <a:rPr lang="fr-FR" sz="1600" dirty="0"/>
                        <a:t>Heures de vie de classe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 h annuelles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18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accent4"/>
                          </a:solidFill>
                        </a:rPr>
                        <a:t>Il est possible de choisir 0, 1 ou 2 enseignements</a:t>
                      </a:r>
                      <a:r>
                        <a:rPr lang="fr-FR" sz="1600" b="1" baseline="0" dirty="0">
                          <a:solidFill>
                            <a:schemeClr val="accent4"/>
                          </a:solidFill>
                        </a:rPr>
                        <a:t> optionnels</a:t>
                      </a:r>
                      <a:endParaRPr lang="fr-FR" sz="16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1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928" y="764506"/>
            <a:ext cx="10972800" cy="1656973"/>
          </a:xfrm>
        </p:spPr>
        <p:txBody>
          <a:bodyPr anchor="ctr" anchorCtr="0">
            <a:normAutofit/>
          </a:bodyPr>
          <a:lstStyle/>
          <a:p>
            <a:pPr algn="ctr"/>
            <a:r>
              <a:rPr lang="fr-FR" sz="4000" dirty="0"/>
              <a:t>Enseignements optionnels proposés </a:t>
            </a:r>
            <a:br>
              <a:rPr lang="fr-FR" sz="4000" dirty="0"/>
            </a:br>
            <a:r>
              <a:rPr lang="fr-FR" sz="4000" dirty="0"/>
              <a:t>au lycée Les Pierres Vives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48599" y="2784029"/>
            <a:ext cx="7219951" cy="270237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fr-FR" dirty="0"/>
              <a:t>- Musique</a:t>
            </a:r>
          </a:p>
          <a:p>
            <a:pPr marL="0" indent="0">
              <a:buNone/>
            </a:pPr>
            <a:r>
              <a:rPr lang="fr-FR" dirty="0"/>
              <a:t>- LVC espagnol</a:t>
            </a:r>
          </a:p>
          <a:p>
            <a:pPr marL="0" indent="0">
              <a:buNone/>
            </a:pPr>
            <a:r>
              <a:rPr lang="fr-FR" dirty="0"/>
              <a:t>- Latin</a:t>
            </a:r>
          </a:p>
          <a:p>
            <a:pPr>
              <a:buClrTx/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(Technologies et Sciences de l’Ingénieur)</a:t>
            </a:r>
          </a:p>
          <a:p>
            <a:pPr>
              <a:buClrTx/>
              <a:buFontTx/>
              <a:buChar char="-"/>
            </a:pPr>
            <a:r>
              <a:rPr lang="fr-FR" dirty="0"/>
              <a:t>Section Euro Allemand            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 hebdomadaire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6733493" y="2933768"/>
            <a:ext cx="126547" cy="137976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000881" y="3317691"/>
            <a:ext cx="3122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h hebdomadaires</a:t>
            </a:r>
          </a:p>
        </p:txBody>
      </p:sp>
    </p:spTree>
    <p:extLst>
      <p:ext uri="{BB962C8B-B14F-4D97-AF65-F5344CB8AC3E}">
        <p14:creationId xmlns:p14="http://schemas.microsoft.com/office/powerpoint/2010/main" val="181926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5781" y="810687"/>
            <a:ext cx="631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Black" panose="020B0A04020102020204" pitchFamily="34" charset="0"/>
              </a:rPr>
              <a:t>La voie générale, 1</a:t>
            </a:r>
            <a:r>
              <a:rPr lang="fr-FR" baseline="30000" dirty="0">
                <a:latin typeface="Arial Black" panose="020B0A04020102020204" pitchFamily="34" charset="0"/>
              </a:rPr>
              <a:t>ère</a:t>
            </a:r>
            <a:r>
              <a:rPr lang="fr-FR" dirty="0">
                <a:latin typeface="Arial Black" panose="020B0A04020102020204" pitchFamily="34" charset="0"/>
              </a:rPr>
              <a:t> et Terminale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62516"/>
              </p:ext>
            </p:extLst>
          </p:nvPr>
        </p:nvGraphicFramePr>
        <p:xfrm>
          <a:off x="742957" y="1508004"/>
          <a:ext cx="4662713" cy="350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237">
                <a:tc gridSpan="3">
                  <a:txBody>
                    <a:bodyPr/>
                    <a:lstStyle/>
                    <a:p>
                      <a:r>
                        <a:rPr lang="fr-FR" dirty="0"/>
                        <a:t>   Enseignements communs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84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 Black" panose="020B0A04020102020204" pitchFamily="34" charset="0"/>
                        </a:rPr>
                        <a:t>1</a:t>
                      </a:r>
                      <a:r>
                        <a:rPr lang="fr-FR" sz="1300" baseline="30000" dirty="0">
                          <a:latin typeface="Arial Black" panose="020B0A04020102020204" pitchFamily="34" charset="0"/>
                        </a:rPr>
                        <a:t>ère</a:t>
                      </a:r>
                      <a:r>
                        <a:rPr lang="fr-FR" sz="1300" dirty="0">
                          <a:latin typeface="Arial Black" panose="020B0A04020102020204" pitchFamily="34" charset="0"/>
                        </a:rPr>
                        <a:t> </a:t>
                      </a:r>
                      <a:endParaRPr lang="fr-FR" sz="1300" b="1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 Black" panose="020B0A04020102020204" pitchFamily="34" charset="0"/>
                        </a:rPr>
                        <a:t>Terminale</a:t>
                      </a:r>
                      <a:endParaRPr lang="fr-FR" sz="1300" b="1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Français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Philosophie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Histoire géographie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02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Enseignement moral et civique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 h annuelles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 h annuelles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LVA / LVB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693">
                <a:tc>
                  <a:txBody>
                    <a:bodyPr/>
                    <a:lstStyle/>
                    <a:p>
                      <a:pPr algn="l"/>
                      <a:r>
                        <a:rPr lang="fr-FR" sz="1400" baseline="0" dirty="0"/>
                        <a:t>Enseignement  scientifique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531"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/>
                        <a:t>Total </a:t>
                      </a:r>
                      <a:r>
                        <a:rPr lang="fr-FR" sz="1400" i="1" baseline="0" dirty="0"/>
                        <a:t>:</a:t>
                      </a:r>
                      <a:endParaRPr lang="fr-FR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/>
                        <a:t>16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/>
                        <a:t>15 h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70401"/>
              </p:ext>
            </p:extLst>
          </p:nvPr>
        </p:nvGraphicFramePr>
        <p:xfrm>
          <a:off x="6457951" y="769381"/>
          <a:ext cx="5062764" cy="571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169">
                <a:tc gridSpan="3">
                  <a:txBody>
                    <a:bodyPr/>
                    <a:lstStyle/>
                    <a:p>
                      <a:r>
                        <a:rPr lang="fr-FR" dirty="0"/>
                        <a:t>   Enseignements de spécialité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</a:t>
                      </a:r>
                      <a:r>
                        <a:rPr lang="fr-FR" sz="1400" baseline="30000" dirty="0"/>
                        <a:t>ère</a:t>
                      </a:r>
                      <a:r>
                        <a:rPr lang="fr-FR" sz="1400" dirty="0"/>
                        <a:t>  :</a:t>
                      </a:r>
                    </a:p>
                    <a:p>
                      <a:pPr algn="ctr"/>
                      <a:r>
                        <a:rPr lang="fr-FR" sz="1400" b="1" dirty="0"/>
                        <a:t>3</a:t>
                      </a:r>
                      <a:r>
                        <a:rPr lang="fr-FR" sz="1400" dirty="0"/>
                        <a:t> au choix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Terminale :</a:t>
                      </a:r>
                    </a:p>
                    <a:p>
                      <a:pPr algn="ctr"/>
                      <a:r>
                        <a:rPr lang="fr-FR" sz="1400" b="1" dirty="0"/>
                        <a:t>2</a:t>
                      </a:r>
                      <a:r>
                        <a:rPr lang="fr-FR" sz="1400" dirty="0"/>
                        <a:t> au choix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Histoire géographie, géopolitique et sciences politiques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4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Humanité, littérature et philosophie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Langues, littérature </a:t>
                      </a:r>
                    </a:p>
                    <a:p>
                      <a:pPr algn="ctr"/>
                      <a:r>
                        <a:rPr lang="fr-FR" sz="1400" dirty="0"/>
                        <a:t>et culture étrangères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Littérature, langues et</a:t>
                      </a:r>
                    </a:p>
                    <a:p>
                      <a:pPr algn="ctr"/>
                      <a:r>
                        <a:rPr lang="fr-FR" sz="1400" dirty="0"/>
                        <a:t>cultures de l’Antiquité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Mathématiques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4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Numériques et sciences informatiques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4 h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Sciences de la vie et de la terre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4 h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Sciences de l’ingénieur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Sciences économiques et sociales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4 h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53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Physique chimie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10773"/>
              </p:ext>
            </p:extLst>
          </p:nvPr>
        </p:nvGraphicFramePr>
        <p:xfrm>
          <a:off x="453120" y="5314973"/>
          <a:ext cx="5269989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69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Enseignements optionnels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accent4"/>
                          </a:solidFill>
                        </a:rPr>
                        <a:t>Il est possible de choisir 0, 1 ou 2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accent4"/>
                          </a:solidFill>
                        </a:rPr>
                        <a:t>enseignements</a:t>
                      </a:r>
                      <a:r>
                        <a:rPr lang="fr-FR" sz="1800" b="1" baseline="0" dirty="0">
                          <a:solidFill>
                            <a:schemeClr val="accent4"/>
                          </a:solidFill>
                        </a:rPr>
                        <a:t> optionnels</a:t>
                      </a:r>
                      <a:endParaRPr lang="fr-FR" sz="18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485773" y="1281793"/>
            <a:ext cx="359227" cy="37943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6253844" y="633422"/>
            <a:ext cx="375557" cy="3314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</a:t>
            </a:r>
          </a:p>
        </p:txBody>
      </p:sp>
      <p:sp>
        <p:nvSpPr>
          <p:cNvPr id="8" name="Ellipse 7"/>
          <p:cNvSpPr/>
          <p:nvPr/>
        </p:nvSpPr>
        <p:spPr>
          <a:xfrm>
            <a:off x="302085" y="5012685"/>
            <a:ext cx="367393" cy="3759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80771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1976</Words>
  <Application>Microsoft Office PowerPoint</Application>
  <PresentationFormat>Grand écran</PresentationFormat>
  <Paragraphs>464</Paragraphs>
  <Slides>23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45" baseType="lpstr">
      <vt:lpstr>Microsoft YaHei</vt:lpstr>
      <vt:lpstr>MS Gothic</vt:lpstr>
      <vt:lpstr>SimSun</vt:lpstr>
      <vt:lpstr>Arial</vt:lpstr>
      <vt:lpstr>Arial Black</vt:lpstr>
      <vt:lpstr>Arial Unicode MS</vt:lpstr>
      <vt:lpstr>Baskerville Old Face</vt:lpstr>
      <vt:lpstr>Calibri</vt:lpstr>
      <vt:lpstr>Comic Sans MS</vt:lpstr>
      <vt:lpstr>Constantia</vt:lpstr>
      <vt:lpstr>DejaVu Sans</vt:lpstr>
      <vt:lpstr>Engravers MT</vt:lpstr>
      <vt:lpstr>Symbol</vt:lpstr>
      <vt:lpstr>Tahoma</vt:lpstr>
      <vt:lpstr>Times New Roman</vt:lpstr>
      <vt:lpstr>Verdana</vt:lpstr>
      <vt:lpstr>Webdings</vt:lpstr>
      <vt:lpstr>Wingdings</vt:lpstr>
      <vt:lpstr>Wingdings 2</vt:lpstr>
      <vt:lpstr>Thème Office</vt:lpstr>
      <vt:lpstr>Débit</vt:lpstr>
      <vt:lpstr>Office Theme</vt:lpstr>
      <vt:lpstr>Présentation PowerPoint</vt:lpstr>
      <vt:lpstr>Présentation PowerPoint</vt:lpstr>
      <vt:lpstr>Les  étapes de l’orientation en classe de 3ème:  La procédure AFFELNET / Télé Service Orientation/Affectation (TSO/TSA)</vt:lpstr>
      <vt:lpstr>Les  étapes de l’orientation en classe de 3ème :  La procédure AFFELNET </vt:lpstr>
      <vt:lpstr>Les  étapes de l’orientation en classe de 3ème :  La procédure AFFELNET </vt:lpstr>
      <vt:lpstr>Présentation PowerPoint</vt:lpstr>
      <vt:lpstr>Présentation PowerPoint</vt:lpstr>
      <vt:lpstr>Enseignements optionnels proposés  au lycée Les Pierres Vives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voie professionnelle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Sitographie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Nathalie Rouette</cp:lastModifiedBy>
  <cp:revision>188</cp:revision>
  <cp:lastPrinted>2019-03-25T12:42:50Z</cp:lastPrinted>
  <dcterms:created xsi:type="dcterms:W3CDTF">2016-02-01T10:59:22Z</dcterms:created>
  <dcterms:modified xsi:type="dcterms:W3CDTF">2023-01-11T09:15:44Z</dcterms:modified>
</cp:coreProperties>
</file>